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1" r:id="rId2"/>
    <p:sldId id="281" r:id="rId3"/>
    <p:sldId id="263" r:id="rId4"/>
    <p:sldId id="278" r:id="rId5"/>
    <p:sldId id="257" r:id="rId6"/>
    <p:sldId id="282" r:id="rId7"/>
    <p:sldId id="283" r:id="rId8"/>
    <p:sldId id="269" r:id="rId9"/>
    <p:sldId id="270" r:id="rId10"/>
    <p:sldId id="256" r:id="rId11"/>
    <p:sldId id="267" r:id="rId12"/>
    <p:sldId id="260" r:id="rId13"/>
    <p:sldId id="258" r:id="rId14"/>
    <p:sldId id="259" r:id="rId15"/>
    <p:sldId id="266" r:id="rId16"/>
    <p:sldId id="262" r:id="rId17"/>
    <p:sldId id="264" r:id="rId18"/>
    <p:sldId id="268" r:id="rId19"/>
    <p:sldId id="280" r:id="rId20"/>
    <p:sldId id="272" r:id="rId21"/>
    <p:sldId id="284" r:id="rId22"/>
    <p:sldId id="275" r:id="rId23"/>
    <p:sldId id="274" r:id="rId24"/>
    <p:sldId id="276" r:id="rId25"/>
    <p:sldId id="277" r:id="rId26"/>
    <p:sldId id="285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C6DCA1-C173-4AA5-BBEB-02CE181CEC29}">
          <p14:sldIdLst>
            <p14:sldId id="271"/>
            <p14:sldId id="281"/>
            <p14:sldId id="263"/>
            <p14:sldId id="278"/>
            <p14:sldId id="257"/>
            <p14:sldId id="282"/>
            <p14:sldId id="283"/>
            <p14:sldId id="269"/>
            <p14:sldId id="270"/>
            <p14:sldId id="256"/>
            <p14:sldId id="267"/>
            <p14:sldId id="260"/>
            <p14:sldId id="258"/>
            <p14:sldId id="259"/>
            <p14:sldId id="266"/>
            <p14:sldId id="262"/>
            <p14:sldId id="264"/>
            <p14:sldId id="268"/>
            <p14:sldId id="280"/>
            <p14:sldId id="272"/>
            <p14:sldId id="284"/>
            <p14:sldId id="275"/>
            <p14:sldId id="274"/>
            <p14:sldId id="276"/>
            <p14:sldId id="277"/>
            <p14:sldId id="28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8T16:15:37.3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0 110 24575,'1'3'0,"-1"-1"0,1 1 0,0-1 0,0 1 0,0-1 0,1 1 0,-1-1 0,0 0 0,1 1 0,0-1 0,-1 0 0,1 0 0,3 3 0,8 11 0,-9-10 0,-1-1 0,-1-1 0,1 1 0,0-1 0,1 0 0,5 6 0,-9-9 0,1-1 0,-1 1 0,1-1 0,-1 0 0,1 1 0,0-1 0,-1 0 0,1 0 0,-1 1 0,1-1 0,0 0 0,-1 0 0,1 0 0,-1 0 0,1 0 0,0 0 0,-1 0 0,1 0 0,-1 0 0,1 0 0,0 0 0,0 0 0,0-1 0,0 1 0,0-1 0,0 0 0,0 0 0,0 0 0,0 1 0,0-1 0,-1 0 0,1 0 0,0 0 0,0 0 0,-1 0 0,1 0 0,-1-1 0,1 1 0,-1-1 0,7-18 0,-1 0 0,-2-1 0,0 1 0,2-34 0,-7 23 0,1 30 0,0 0 0,0 0 0,0 0 0,-1 0 0,1 0 0,0 1 0,0-1 0,-1 0 0,1 0 0,0 0 0,-1 0 0,1 1 0,-1-1 0,1 0 0,-1 0 0,1 1 0,-1-1 0,0 0 0,1 1 0,-1-1 0,0 1 0,0-1 0,1 1 0,-1-1 0,0 1 0,0 0 0,0-1 0,1 1 0,-1 0 0,-1-1 0,1 1 0,0 1 0,0-1 0,0 0 0,1 0 0,-1 1 0,0-1 0,0 0 0,1 1 0,-1-1 0,0 1 0,1-1 0,-1 1 0,1-1 0,-1 1 0,0 0 0,1-1 0,-1 1 0,1 0 0,-1-1 0,1 1 0,0 0 0,-1-1 0,1 1 0,0 0 0,0 0 0,-1 0 0,1-1 0,0 2 0,-5 26 0,5-27 0,-2 41 0,4 49 0,-2 36 0,-7-100 0,2-21 0,0-20 0,1-35 0,4-91 0,2 54 0,-2 51-1365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9T20:57:03.7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385 21 24575,'-8'29'0,"1"-5"0,3 11 0,1 0 0,3 1 0,3 38 0,-3-71 0,1 1 0,0-1 0,0 1 0,0-1 0,0 0 0,0 0 0,1 1 0,-1-1 0,1 0 0,0 0 0,0 0 0,0-1 0,0 1 0,1 0 0,-1-1 0,1 1 0,0-1 0,0 0 0,0 0 0,0 0 0,0 0 0,0-1 0,0 1 0,0-1 0,1 1 0,-1-1 0,1 0 0,5 0 0,10 3 0,1-2 0,-1 0 0,1-1 0,21-2 0,-17 0 0,35 1 0,91-3 0,-149 3 0,0 0 0,0 0 0,1-1 0,-1 1 0,0 0 0,0 0 0,0-1 0,0 1 0,0 0 0,0-1 0,0 1 0,0-1 0,0 1 0,0-1 0,0 0 0,0 1 0,1-2 0,-2 1 0,1 0 0,-1 1 0,0-1 0,0 0 0,1 1 0,-1-1 0,0 0 0,0 1 0,0-1 0,0 0 0,0 1 0,0-1 0,0 0 0,0 1 0,0-1 0,0 0 0,-1 1 0,1-1 0,0 0 0,0 1 0,-1-1 0,-2-5 0,-1 1 0,1 0 0,-1 0 0,-9-8 0,9 8 0,-23-20 0,-1 2 0,-1 0 0,-1 2 0,-38-20 0,21 12 0,16 12 0,-1 0 0,-36-11 0,11 4 0,50 20 0,0 1 0,0 1 0,-1 0 0,1 0 0,-1 0 0,-12-1 0,16 3 0,1 0 0,0 0 0,0 0 0,0 0 0,0 1 0,0-1 0,0 1 0,-1 0 0,1 0 0,1 0 0,-1 0 0,0 1 0,0-1 0,0 1 0,1 0 0,-1-1 0,1 1 0,-1 0 0,-2 3 0,-12 16 0,2 0 0,-17 27 0,-19 27 0,27-45 0,0-1 0,-31 48 0,52-72 0,0 0 0,1 0 0,0 0 0,0 0 0,1 0 0,-1 1 0,1-1 0,0 0 0,1 1 0,-1-1 0,1 1 0,0-1 0,1 1 0,-1-1 0,1 0 0,0 1 0,1-1 0,-1 0 0,1 0 0,0 1 0,4 5 0,-3-6 0,0 1 0,1-1 0,-1 0 0,1 0 0,1-1 0,-1 1 0,1-1 0,0 1 0,0-1 0,0-1 0,0 1 0,1-1 0,0 0 0,-1 0 0,1-1 0,0 1 0,0-1 0,7 1 0,3 0 0,-1-1 0,20 1 0,-30-3 0,-1 0 0,1 0 0,0 0 0,0 0 0,-1-1 0,1 0 0,0 0 0,-1 0 0,1-1 0,-1 1 0,6-4 0,-9 5-29,0 0 0,-1 0 0,1-1 0,-1 1 0,1 0 0,-1 0 0,0-1 0,1 1 0,-1-1 0,1 1 0,-1 0 0,1-1 0,-1 1 0,0-1 0,1 1-1,-1-1 1,0 1 0,0-1 0,1 1 0,-1-1 0,0 1 0,0-1 0,0 1 0,0-1 0,0 1 0,0-1 0,0 1 0,1-1 0,-2 1 0,1-1 0,0 1 0,0-1 0,0 0 0,0 1 0,0-1 0,0 1-1,-1-1 1,1 1 0,0-1 0,0 1 0,-1-1 0,1 1 0,0 0 0,-1-1 0,1 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8T16:15:37.3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0 110 24575,'1'3'0,"-1"-1"0,1 1 0,0-1 0,0 1 0,0-1 0,1 1 0,-1-1 0,0 0 0,1 1 0,0-1 0,-1 0 0,1 0 0,3 3 0,8 11 0,-9-10 0,-1-1 0,-1-1 0,1 1 0,0-1 0,1 0 0,5 6 0,-9-9 0,1-1 0,-1 1 0,1-1 0,-1 0 0,1 1 0,0-1 0,-1 0 0,1 0 0,-1 1 0,1-1 0,0 0 0,-1 0 0,1 0 0,-1 0 0,1 0 0,0 0 0,-1 0 0,1 0 0,-1 0 0,1 0 0,0 0 0,0 0 0,0-1 0,0 1 0,0-1 0,0 0 0,0 0 0,0 0 0,0 1 0,0-1 0,-1 0 0,1 0 0,0 0 0,0 0 0,-1 0 0,1 0 0,-1-1 0,1 1 0,-1-1 0,7-18 0,-1 0 0,-2-1 0,0 1 0,2-34 0,-7 23 0,1 30 0,0 0 0,0 0 0,0 0 0,-1 0 0,1 0 0,0 1 0,0-1 0,-1 0 0,1 0 0,0 0 0,-1 0 0,1 1 0,-1-1 0,1 0 0,-1 0 0,1 1 0,-1-1 0,0 0 0,1 1 0,-1-1 0,0 1 0,0-1 0,1 1 0,-1-1 0,0 1 0,0 0 0,0-1 0,1 1 0,-1 0 0,-1-1 0,1 1 0,0 1 0,0-1 0,0 0 0,1 0 0,-1 1 0,0-1 0,0 0 0,1 1 0,-1-1 0,0 1 0,1-1 0,-1 1 0,1-1 0,-1 1 0,0 0 0,1-1 0,-1 1 0,1 0 0,-1-1 0,1 1 0,0 0 0,-1-1 0,1 1 0,0 0 0,0 0 0,-1 0 0,1-1 0,0 2 0,-5 26 0,5-27 0,-2 41 0,4 49 0,-2 36 0,-7-100 0,2-21 0,0-20 0,1-35 0,4-91 0,2 54 0,-2 51-1365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9T20:59:41.1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 12 24575,'-4'16'0,"0"-3"0,2 7 0,0 0 0,2-1 0,2 23 0,-2-40 0,0 0 0,1 0 0,-1 0 0,1-1 0,-1 1 0,1 0 0,0 0 0,0 0 0,0-1 0,0 1 0,0 0 0,0-1 0,0 1 0,0-1 0,1 0 0,-1 1 0,0-1 0,1 0 0,0 0 0,-1 1 0,1-1 0,-1-1 0,1 1 0,0 0 0,0 0 0,-1-1 0,1 1 0,3 0 0,5 1 0,1-1 0,-1 0 0,0 0 0,12-2 0,-10 1 0,19 0 0,49-2 0,-80 2 0,1 0 0,-1 0 0,1 0 0,0-1 0,-1 1 0,1 0 0,-1 0 0,1 0 0,-1 0 0,1-1 0,0 1 0,-1 0 0,1-1 0,-1 1 0,1 0 0,-1-1 0,1 0 0,-1 1 0,1 0 0,-1-1 0,0 1 0,0-1 0,0 1 0,0 0 0,0-1 0,0 1 0,0 0 0,0-1 0,0 1 0,0-1 0,0 1 0,0 0 0,0-1 0,0 1 0,0 0 0,0-1 0,0 1 0,-1 0 0,1-1 0,-2-2 0,1 0 0,-1 0 0,0 0 0,-5-4 0,5 4 0,-12-11 0,-1 1 0,0 1 0,-1 0 0,-20-11 0,11 7 0,9 6 0,-1 1 0,-19-7 0,6 2 0,27 13 0,-1-1 0,0 1 0,0-1 0,0 1 0,0 0 0,-7 0 0,10 0 0,-1 1 0,0 0 0,1 1 0,-1-1 0,0 0 0,1 0 0,-1 1 0,0-1 0,1 1 0,-1-1 0,1 1 0,-1 0 0,1 0 0,-1 0 0,1 0 0,0 0 0,-1 0 0,1 0 0,-2 2 0,-5 8 0,-1 1 0,-7 15 0,-11 15 0,14-26 0,0 1 0,-16 26 0,28-41 0,0 1 0,-1 0 0,1 0 0,0 0 0,0 0 0,1 0 0,-1 0 0,1 0 0,-1 0 0,1 0 0,0 0 0,0 0 0,0 0 0,1 0 0,-1 0 0,1 0 0,-1 0 0,1 0 0,0 0 0,0-1 0,2 5 0,-1-4 0,0 0 0,-1 0 0,1 0 0,1-1 0,-1 1 0,0-1 0,1 1 0,-1-1 0,1 0 0,0 1 0,-1-1 0,1-1 0,0 1 0,0 0 0,1-1 0,-1 0 0,0 0 0,4 1 0,1 0 0,0-1 0,10 1 0,-15-2 0,-1 0 0,1 0 0,-1 0 0,1 0 0,-1-1 0,1 1 0,-1-1 0,1 0 0,-1 1 0,0-1 0,4-2 0,-6 3-29,0 0 0,1 0 0,-1 0 0,0 0 0,0-1 0,1 1 0,-1 0 0,0 0 0,0 0 0,0-1 0,1 1 0,-1 0 0,0 0 0,0-1 0,0 1-1,1 0 1,-1 0 0,0-1 0,0 1 0,0 0 0,0 0 0,0-1 0,0 1 0,0 0 0,0-1 0,0 1 0,0 0 0,0-1 0,0 1 0,0 0 0,0-1 0,0 1 0,0 0 0,0 0 0,0-1 0,0 1-1,0 0 1,0-1 0,0 1 0,0 0 0,-1 0 0,1-1 0,0 1 0,0 0 0,0 0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8T16:15:37.3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0 110 24575,'1'3'0,"-1"-1"0,1 1 0,0-1 0,0 1 0,0-1 0,1 1 0,-1-1 0,0 0 0,1 1 0,0-1 0,-1 0 0,1 0 0,3 3 0,8 11 0,-9-10 0,-1-1 0,-1-1 0,1 1 0,0-1 0,1 0 0,5 6 0,-9-9 0,1-1 0,-1 1 0,1-1 0,-1 0 0,1 1 0,0-1 0,-1 0 0,1 0 0,-1 1 0,1-1 0,0 0 0,-1 0 0,1 0 0,-1 0 0,1 0 0,0 0 0,-1 0 0,1 0 0,-1 0 0,1 0 0,0 0 0,0 0 0,0-1 0,0 1 0,0-1 0,0 0 0,0 0 0,0 0 0,0 1 0,0-1 0,-1 0 0,1 0 0,0 0 0,0 0 0,-1 0 0,1 0 0,-1-1 0,1 1 0,-1-1 0,7-18 0,-1 0 0,-2-1 0,0 1 0,2-34 0,-7 23 0,1 30 0,0 0 0,0 0 0,0 0 0,-1 0 0,1 0 0,0 1 0,0-1 0,-1 0 0,1 0 0,0 0 0,-1 0 0,1 1 0,-1-1 0,1 0 0,-1 0 0,1 1 0,-1-1 0,0 0 0,1 1 0,-1-1 0,0 1 0,0-1 0,1 1 0,-1-1 0,0 1 0,0 0 0,0-1 0,1 1 0,-1 0 0,-1-1 0,1 1 0,0 1 0,0-1 0,0 0 0,1 0 0,-1 1 0,0-1 0,0 0 0,1 1 0,-1-1 0,0 1 0,1-1 0,-1 1 0,1-1 0,-1 1 0,0 0 0,1-1 0,-1 1 0,1 0 0,-1-1 0,1 1 0,0 0 0,-1-1 0,1 1 0,0 0 0,0 0 0,-1 0 0,1-1 0,0 2 0,-5 26 0,5-27 0,-2 41 0,4 49 0,-2 36 0,-7-100 0,2-21 0,0-20 0,1-35 0,4-91 0,2 54 0,-2 51-1365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8T16:15:37.3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0 110 24575,'1'3'0,"-1"-1"0,1 1 0,0-1 0,0 1 0,0-1 0,1 1 0,-1-1 0,0 0 0,1 1 0,0-1 0,-1 0 0,1 0 0,3 3 0,8 11 0,-9-10 0,-1-1 0,-1-1 0,1 1 0,0-1 0,1 0 0,5 6 0,-9-9 0,1-1 0,-1 1 0,1-1 0,-1 0 0,1 1 0,0-1 0,-1 0 0,1 0 0,-1 1 0,1-1 0,0 0 0,-1 0 0,1 0 0,-1 0 0,1 0 0,0 0 0,-1 0 0,1 0 0,-1 0 0,1 0 0,0 0 0,0 0 0,0-1 0,0 1 0,0-1 0,0 0 0,0 0 0,0 0 0,0 1 0,0-1 0,-1 0 0,1 0 0,0 0 0,0 0 0,-1 0 0,1 0 0,-1-1 0,1 1 0,-1-1 0,7-18 0,-1 0 0,-2-1 0,0 1 0,2-34 0,-7 23 0,1 30 0,0 0 0,0 0 0,0 0 0,-1 0 0,1 0 0,0 1 0,0-1 0,-1 0 0,1 0 0,0 0 0,-1 0 0,1 1 0,-1-1 0,1 0 0,-1 0 0,1 1 0,-1-1 0,0 0 0,1 1 0,-1-1 0,0 1 0,0-1 0,1 1 0,-1-1 0,0 1 0,0 0 0,0-1 0,1 1 0,-1 0 0,-1-1 0,1 1 0,0 1 0,0-1 0,0 0 0,1 0 0,-1 1 0,0-1 0,0 0 0,1 1 0,-1-1 0,0 1 0,1-1 0,-1 1 0,1-1 0,-1 1 0,0 0 0,1-1 0,-1 1 0,1 0 0,-1-1 0,1 1 0,0 0 0,-1-1 0,1 1 0,0 0 0,0 0 0,-1 0 0,1-1 0,0 2 0,-5 26 0,5-27 0,-2 41 0,4 49 0,-2 36 0,-7-100 0,2-21 0,0-20 0,1-35 0,4-91 0,2 54 0,-2 51-1365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8T16:15:37.3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0 110 24575,'1'3'0,"-1"-1"0,1 1 0,0-1 0,0 1 0,0-1 0,1 1 0,-1-1 0,0 0 0,1 1 0,0-1 0,-1 0 0,1 0 0,3 3 0,8 11 0,-9-10 0,-1-1 0,-1-1 0,1 1 0,0-1 0,1 0 0,5 6 0,-9-9 0,1-1 0,-1 1 0,1-1 0,-1 0 0,1 1 0,0-1 0,-1 0 0,1 0 0,-1 1 0,1-1 0,0 0 0,-1 0 0,1 0 0,-1 0 0,1 0 0,0 0 0,-1 0 0,1 0 0,-1 0 0,1 0 0,0 0 0,0 0 0,0-1 0,0 1 0,0-1 0,0 0 0,0 0 0,0 0 0,0 1 0,0-1 0,-1 0 0,1 0 0,0 0 0,0 0 0,-1 0 0,1 0 0,-1-1 0,1 1 0,-1-1 0,7-18 0,-1 0 0,-2-1 0,0 1 0,2-34 0,-7 23 0,1 30 0,0 0 0,0 0 0,0 0 0,-1 0 0,1 0 0,0 1 0,0-1 0,-1 0 0,1 0 0,0 0 0,-1 0 0,1 1 0,-1-1 0,1 0 0,-1 0 0,1 1 0,-1-1 0,0 0 0,1 1 0,-1-1 0,0 1 0,0-1 0,1 1 0,-1-1 0,0 1 0,0 0 0,0-1 0,1 1 0,-1 0 0,-1-1 0,1 1 0,0 1 0,0-1 0,0 0 0,1 0 0,-1 1 0,0-1 0,0 0 0,1 1 0,-1-1 0,0 1 0,1-1 0,-1 1 0,1-1 0,-1 1 0,0 0 0,1-1 0,-1 1 0,1 0 0,-1-1 0,1 1 0,0 0 0,-1-1 0,1 1 0,0 0 0,0 0 0,-1 0 0,1-1 0,0 2 0,-5 26 0,5-27 0,-2 41 0,4 49 0,-2 36 0,-7-100 0,2-21 0,0-20 0,1-35 0,4-91 0,2 54 0,-2 51-1365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8T16:15:37.3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0 110 24575,'1'3'0,"-1"-1"0,1 1 0,0-1 0,0 1 0,0-1 0,1 1 0,-1-1 0,0 0 0,1 1 0,0-1 0,-1 0 0,1 0 0,3 3 0,8 11 0,-9-10 0,-1-1 0,-1-1 0,1 1 0,0-1 0,1 0 0,5 6 0,-9-9 0,1-1 0,-1 1 0,1-1 0,-1 0 0,1 1 0,0-1 0,-1 0 0,1 0 0,-1 1 0,1-1 0,0 0 0,-1 0 0,1 0 0,-1 0 0,1 0 0,0 0 0,-1 0 0,1 0 0,-1 0 0,1 0 0,0 0 0,0 0 0,0-1 0,0 1 0,0-1 0,0 0 0,0 0 0,0 0 0,0 1 0,0-1 0,-1 0 0,1 0 0,0 0 0,0 0 0,-1 0 0,1 0 0,-1-1 0,1 1 0,-1-1 0,7-18 0,-1 0 0,-2-1 0,0 1 0,2-34 0,-7 23 0,1 30 0,0 0 0,0 0 0,0 0 0,-1 0 0,1 0 0,0 1 0,0-1 0,-1 0 0,1 0 0,0 0 0,-1 0 0,1 1 0,-1-1 0,1 0 0,-1 0 0,1 1 0,-1-1 0,0 0 0,1 1 0,-1-1 0,0 1 0,0-1 0,1 1 0,-1-1 0,0 1 0,0 0 0,0-1 0,1 1 0,-1 0 0,-1-1 0,1 1 0,0 1 0,0-1 0,0 0 0,1 0 0,-1 1 0,0-1 0,0 0 0,1 1 0,-1-1 0,0 1 0,1-1 0,-1 1 0,1-1 0,-1 1 0,0 0 0,1-1 0,-1 1 0,1 0 0,-1-1 0,1 1 0,0 0 0,-1-1 0,1 1 0,0 0 0,0 0 0,-1 0 0,1-1 0,0 2 0,-5 26 0,5-27 0,-2 41 0,4 49 0,-2 36 0,-7-100 0,2-21 0,0-20 0,1-35 0,4-91 0,2 54 0,-2 51-1365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5E13C-D5DA-44A3-9565-F62EB095A6BB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7FA36-337E-4B40-923C-145F9E84B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7FA36-337E-4B40-923C-145F9E84B3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6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Presentation outline: </a:t>
            </a:r>
          </a:p>
          <a:p>
            <a:r>
              <a:rPr lang="en-US" dirty="0"/>
              <a:t>Resolution Engine</a:t>
            </a:r>
          </a:p>
          <a:p>
            <a:r>
              <a:rPr lang="en-US" dirty="0"/>
              <a:t>Robot Experiments</a:t>
            </a:r>
          </a:p>
          <a:p>
            <a:pPr lvl="1"/>
            <a:r>
              <a:rPr lang="en-US" dirty="0"/>
              <a:t>Code Structure</a:t>
            </a:r>
          </a:p>
          <a:p>
            <a:pPr lvl="1"/>
            <a:r>
              <a:rPr lang="en-US" dirty="0"/>
              <a:t>Dynamics Model</a:t>
            </a:r>
          </a:p>
          <a:p>
            <a:pPr lvl="1"/>
            <a:r>
              <a:rPr lang="en-US" dirty="0"/>
              <a:t>Cost Function</a:t>
            </a:r>
          </a:p>
          <a:p>
            <a:pPr lvl="1"/>
            <a:r>
              <a:rPr lang="en-US" dirty="0"/>
              <a:t>Ambiguity Radius and Cost of Ambiguity</a:t>
            </a:r>
          </a:p>
          <a:p>
            <a:pPr lvl="1"/>
            <a:r>
              <a:rPr lang="en-US" dirty="0"/>
              <a:t>Policy Computation</a:t>
            </a:r>
          </a:p>
          <a:p>
            <a:r>
              <a:rPr lang="en-US" dirty="0"/>
              <a:t>In-silico and Experimental Results</a:t>
            </a:r>
          </a:p>
          <a:p>
            <a:r>
              <a:rPr lang="en-US" dirty="0"/>
              <a:t>Belief Update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7FA36-337E-4B40-923C-145F9E84B3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59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4F551-F822-E3A4-41EF-12F190FC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C16A3-548B-BD55-9338-108A54042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27CB5-AF21-FA9B-86EA-CBF933331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we want to solve: min max problem </a:t>
            </a:r>
          </a:p>
          <a:p>
            <a:r>
              <a:rPr lang="en-US" dirty="0"/>
              <a:t>Then: explain cost-to-go </a:t>
            </a:r>
          </a:p>
          <a:p>
            <a:r>
              <a:rPr lang="en-US" dirty="0"/>
              <a:t>The: highlight 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71CFE-6BE7-B827-2679-608C4DE06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7FA36-337E-4B40-923C-145F9E84B3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95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7FA36-337E-4B40-923C-145F9E84B3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7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1E6CC-8C5E-37F2-6510-AD3833529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69032-7C4F-D21F-18F5-D1B03DEA1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A19FF-5405-136B-2B71-9F0597138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F14BE-CD7C-DDFD-DDC9-293D1867D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7FA36-337E-4B40-923C-145F9E84B3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6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AD937-3C89-095A-D41E-B7965AFDD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786FF-5355-4AA5-62BF-160230A34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BD03C-C3A1-0143-AE65-A98A68037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A494A-F52D-0AC3-CBB7-CE6B3EAB5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7FA36-337E-4B40-923C-145F9E84B3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7FA36-337E-4B40-923C-145F9E84B3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B8FB3-5D47-B825-2098-96E6C017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E69CE-4816-0E18-CEF1-DD78968AD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F333B-B1C1-6C58-C0E9-6EC3EC29E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86CC1-78C8-9E56-D933-FD7B91A00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7FA36-337E-4B40-923C-145F9E84B3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7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08D4-CE9A-8E30-32E3-2C22E5A99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72B8F-A577-DA78-82D3-715FADD96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46CC0-F907-8613-F96C-679C1ADA9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29F1-E664-4889-8ACD-48E970247C4A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BB75-C009-564A-D555-0D966044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4475B-A354-CAA8-545F-EA11B8FF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6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B1E5-2ABC-A727-9870-98008DC6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489B1-3093-B4D4-B96F-45B8F6EF2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CF3D-CC23-90E4-BAF5-932CF54C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0F88-2992-4BBA-8444-5C750D02525A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B9C9D-D2DC-4AA6-14BB-F4237CD5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E4DDC-2FAC-2865-DC45-C49368EE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6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93AE4-FE1C-4697-D51A-2E4C3F686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A5B6E-1FC1-7FE8-0C6C-7B1B33C06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828F0-EC5A-1580-72C4-18772AE3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51C2E-8366-4455-AD46-B442C7515205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C95E6-FE20-07EF-703A-9F0570BF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8CAFC-3062-F947-09C7-0BEEFD16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9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6A53-82A1-0F49-73B2-317B3B73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A4EAA-60CB-7FA7-A746-0554C5524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88424-691C-99DB-57FA-41DFB814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541E-8EB6-4D3B-8B78-4DC0B67EBE3B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245FA-2946-E8C6-B148-5C44BED56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6DD21-73F8-151F-AB54-399925B9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274F-1EF1-1EC6-A97F-9D2E85DD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C8FD8-B780-CE99-ADC6-4E7ABC142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2103D-058D-D102-2B95-17844D79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C31E-E7CB-425C-8D1C-3C41962C5CE1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AAAE3-B272-03E6-2777-1F239737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661D9-66BB-E2A5-A57D-20D521F6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78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75BC-BA22-CB70-046F-3032C5FE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CD81-AA0C-A8CF-CF2C-E5E1DD551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75F8C-FEFA-2ACB-7814-E8CFA557B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30469-9EA7-DA18-C0EC-34DD5256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00F3B-4F12-4E56-BA89-38C06FF716C0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52D94-406A-A916-EF4C-5785B81F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594BA-A077-4B92-0A9D-64952574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4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57CA-E02E-4553-B6B1-9414DD5C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6D75B-8AC2-9F59-2149-66B9421C1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A70D9-82BE-457B-DC97-8B753292B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41435-55BE-4364-0929-96AE33BC2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E2412-3B4F-A5A4-79E6-A6B26EB1E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553F6-0CD4-DAD2-8DD7-FE8DB43B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B770-6192-438A-92A7-FAD10166AB85}" type="datetime1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87944-72F1-743F-F26A-73EA274C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83CDA-6DBA-E192-752E-A5F1AAE6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E417-30AF-6BB7-65DA-08DA29DA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6483A-BDB4-5974-CA52-A303EB34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84AAA-B363-4BED-ABA6-F12AFA25097A}" type="datetime1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52757-7FC3-EB55-5019-1F85C710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97E94-D007-BFF6-A11E-09021928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97675-D2BC-90BE-7303-0D111DC5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1212-D0AD-4B1D-8B56-6A56AA5C6167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A9378-551D-35E0-C319-0BE84317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408AE-033A-C495-5633-BB8A896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2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6DAD-02F0-8B8E-A0B2-69647280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70F0-AB9B-0704-972F-7072805F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C9830-AB70-DB64-86AA-0DDFF31CB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42547-FDF9-07D5-FCD6-5C07FE7D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89FA-1650-4114-B33B-EF3CE167BB40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EB80E-B09B-F1A1-F153-184652F7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F7F68-4D18-65AE-4D0A-F35EDCED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2084-24F1-B755-D2BE-C145ED26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A33B9-C267-45C3-4059-A481C840E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EA15E-37FC-C101-6E7A-BC1C52C77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BDEEA-EBE9-FC7C-00CD-D6176B9C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B9985-E396-486A-8C30-ACC981C2FEA6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F1EC4-5CBB-03A4-727F-AE74F13C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9F21F-C840-BAA6-A1C4-EC19CBA4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2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75405-3159-B00C-6DFC-179E874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BB22-9CF3-F63B-1C19-6264D2676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944F5-3F5C-FC15-33DD-BBDCF01F6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DA8CEA-92E8-4E4B-A2B7-339A31D530B9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04C55-63BA-343A-19FE-3E17FB39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Robust Decision Making Via Free Energy Minimization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2166-AB0C-2CF7-5F07-CD6735B19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53D87-A5DF-4126-98EE-F7D43405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1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slide" Target="slide13.xml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image" Target="../media/image18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3.png"/><Relationship Id="rId9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ustomXml" Target="../ink/ink3.xml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25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kdhmdt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75E1-693D-7C13-416C-4A18AAD21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579"/>
            <a:ext cx="9144000" cy="2387600"/>
          </a:xfrm>
        </p:spPr>
        <p:txBody>
          <a:bodyPr/>
          <a:lstStyle/>
          <a:p>
            <a:r>
              <a:rPr lang="en-US" dirty="0"/>
              <a:t>Robust Decision Making Via Free Energy Minimization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DA83-7400-EF66-D181-470FC0CCE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Code Walk-through</a:t>
            </a:r>
          </a:p>
          <a:p>
            <a:endParaRPr lang="en-US" dirty="0"/>
          </a:p>
          <a:p>
            <a:r>
              <a:rPr lang="en-US" sz="1600" i="1" dirty="0"/>
              <a:t>Arash Shafiei , </a:t>
            </a:r>
            <a:r>
              <a:rPr lang="en-US" sz="1600" b="1" i="1" dirty="0"/>
              <a:t>Hozefa Jesawada</a:t>
            </a:r>
            <a:r>
              <a:rPr lang="en-US" sz="1600" i="1" dirty="0"/>
              <a:t>, Karl Friston, and Giovanni Russo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C1F92-44EA-E3DC-FB86-0D41DEAE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29F1-E664-4889-8ACD-48E970247C4A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9B9E5-4917-57CC-4FA5-6FFF9D73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32DC4-077C-2161-72B0-0494803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0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F4F591-81DD-53E7-A5A5-B7D22FAB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7" r="10495" b="85534"/>
          <a:stretch/>
        </p:blipFill>
        <p:spPr>
          <a:xfrm>
            <a:off x="309841" y="2146219"/>
            <a:ext cx="6777432" cy="15077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52A188-4D50-80E0-F6DB-D75B9CFEF1B6}"/>
              </a:ext>
            </a:extLst>
          </p:cNvPr>
          <p:cNvSpPr/>
          <p:nvPr/>
        </p:nvSpPr>
        <p:spPr>
          <a:xfrm>
            <a:off x="6894097" y="364749"/>
            <a:ext cx="4961031" cy="59916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499E8B-5873-0E4B-481F-A24A24B7B6AF}"/>
              </a:ext>
            </a:extLst>
          </p:cNvPr>
          <p:cNvSpPr/>
          <p:nvPr/>
        </p:nvSpPr>
        <p:spPr>
          <a:xfrm>
            <a:off x="7700704" y="1255167"/>
            <a:ext cx="3397148" cy="638347"/>
          </a:xfrm>
          <a:prstGeom prst="roundRect">
            <a:avLst>
              <a:gd name="adj" fmla="val 176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Global Variables and Action Space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A5D2EC-226B-A05C-26B0-5419B3E922A5}"/>
              </a:ext>
            </a:extLst>
          </p:cNvPr>
          <p:cNvSpPr/>
          <p:nvPr/>
        </p:nvSpPr>
        <p:spPr>
          <a:xfrm>
            <a:off x="7700704" y="2325861"/>
            <a:ext cx="3397148" cy="51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 Trained Dynamics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F49FEE-C523-92F7-EF9F-F3328C272789}"/>
              </a:ext>
            </a:extLst>
          </p:cNvPr>
          <p:cNvSpPr/>
          <p:nvPr/>
        </p:nvSpPr>
        <p:spPr>
          <a:xfrm>
            <a:off x="7676041" y="3277125"/>
            <a:ext cx="3446472" cy="399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Cost Function and Features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1FF98C-5BB4-6E0B-85A4-6B9552F368C8}"/>
              </a:ext>
            </a:extLst>
          </p:cNvPr>
          <p:cNvSpPr/>
          <p:nvPr/>
        </p:nvSpPr>
        <p:spPr>
          <a:xfrm>
            <a:off x="7676041" y="4058634"/>
            <a:ext cx="3397148" cy="486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Policy Computation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9B5406-10A5-6399-790E-58DC80E3B50F}"/>
              </a:ext>
            </a:extLst>
          </p:cNvPr>
          <p:cNvSpPr/>
          <p:nvPr/>
        </p:nvSpPr>
        <p:spPr>
          <a:xfrm>
            <a:off x="7676040" y="4927235"/>
            <a:ext cx="3397148" cy="486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Robot Routing Task and Visualization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175384-0CE9-E90C-9703-D192367AB891}"/>
              </a:ext>
            </a:extLst>
          </p:cNvPr>
          <p:cNvSpPr/>
          <p:nvPr/>
        </p:nvSpPr>
        <p:spPr>
          <a:xfrm>
            <a:off x="7676040" y="5654375"/>
            <a:ext cx="3397148" cy="486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state input data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A566DFB-7286-5308-7941-12E2F920D62E}"/>
              </a:ext>
            </a:extLst>
          </p:cNvPr>
          <p:cNvSpPr/>
          <p:nvPr/>
        </p:nvSpPr>
        <p:spPr>
          <a:xfrm>
            <a:off x="9195047" y="1893514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0D3D6B1-BD90-E888-C3BC-113B0D64994D}"/>
              </a:ext>
            </a:extLst>
          </p:cNvPr>
          <p:cNvSpPr/>
          <p:nvPr/>
        </p:nvSpPr>
        <p:spPr>
          <a:xfrm>
            <a:off x="9195047" y="2857297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01FFC12-E0F2-1074-E543-518AD6442BB9}"/>
              </a:ext>
            </a:extLst>
          </p:cNvPr>
          <p:cNvSpPr/>
          <p:nvPr/>
        </p:nvSpPr>
        <p:spPr>
          <a:xfrm>
            <a:off x="9170384" y="3676610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68A4E44-3CF5-F239-0447-6445D5B5B4BC}"/>
              </a:ext>
            </a:extLst>
          </p:cNvPr>
          <p:cNvSpPr/>
          <p:nvPr/>
        </p:nvSpPr>
        <p:spPr>
          <a:xfrm>
            <a:off x="9170384" y="4520050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2D22E40-C0A3-33BE-C898-8D9A26841834}"/>
              </a:ext>
            </a:extLst>
          </p:cNvPr>
          <p:cNvSpPr/>
          <p:nvPr/>
        </p:nvSpPr>
        <p:spPr>
          <a:xfrm>
            <a:off x="9170384" y="5375739"/>
            <a:ext cx="408459" cy="347861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E6AEF-B50D-A3CA-4B44-E055CBDEAAD0}"/>
              </a:ext>
            </a:extLst>
          </p:cNvPr>
          <p:cNvSpPr txBox="1"/>
          <p:nvPr/>
        </p:nvSpPr>
        <p:spPr>
          <a:xfrm>
            <a:off x="7308235" y="612960"/>
            <a:ext cx="418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Robot Routing Simulation Code Structure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004B0A2-AAE4-1549-5BB5-5A55B025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431-1002-4BE4-B089-C00BE9F33D52}" type="datetime1">
              <a:rPr lang="en-US" smtClean="0"/>
              <a:t>4/28/2025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395660D-176A-1B9D-164E-047283A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DE4457-1455-212F-658C-E8EE42DB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ABECC80D-661A-2684-AD6E-651A6EB58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772094"/>
                  </p:ext>
                </p:extLst>
              </p:nvPr>
            </p:nvGraphicFramePr>
            <p:xfrm>
              <a:off x="2418349" y="4313274"/>
              <a:ext cx="3048000" cy="1714500"/>
            </p:xfrm>
            <a:graphic>
              <a:graphicData uri="http://schemas.microsoft.com/office/powerpoint/2016/slidezoom">
                <pslz:sldZm>
                  <pslz:sldZmObj sldId="267" cId="417973199">
                    <pslz:zmPr id="{97FA9EA5-155A-4AD2-BA98-5EA8D712E69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BECC80D-661A-2684-AD6E-651A6EB58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8349" y="4313274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BBE6304-AFDA-1E5D-131D-194C0C0DBC90}"/>
              </a:ext>
            </a:extLst>
          </p:cNvPr>
          <p:cNvSpPr/>
          <p:nvPr/>
        </p:nvSpPr>
        <p:spPr>
          <a:xfrm>
            <a:off x="4786323" y="2384391"/>
            <a:ext cx="788757" cy="47290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1EA67F-8559-C499-D050-8B43913EC558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942349" y="2857297"/>
            <a:ext cx="1238353" cy="145597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C24D50-A41F-CE63-2F56-CED65950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1212-D0AD-4B1D-8B56-6A56AA5C6167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0E6EF-8D7E-AECF-F7E6-9724A783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C64D5-117C-B999-BFCB-3C0A068B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71A7977-6F95-B4CB-677A-A7939AE15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9" y="1021801"/>
            <a:ext cx="7059010" cy="4563112"/>
          </a:xfrm>
          <a:prstGeom prst="rect">
            <a:avLst/>
          </a:prstGeom>
        </p:spPr>
      </p:pic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626A2212-7F88-7997-0599-AF69056F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37" y="729662"/>
            <a:ext cx="3934374" cy="2857899"/>
          </a:xfrm>
          <a:prstGeom prst="rect">
            <a:avLst/>
          </a:prstGeom>
        </p:spPr>
      </p:pic>
      <p:pic>
        <p:nvPicPr>
          <p:cNvPr id="5" name="Picture 4" descr="A diagram of a red and blue color&#10;&#10;AI-generated content may be incorrect.">
            <a:extLst>
              <a:ext uri="{FF2B5EF4-FFF2-40B4-BE49-F238E27FC236}">
                <a16:creationId xmlns:a16="http://schemas.microsoft.com/office/drawing/2014/main" id="{51F5B6DE-03DA-8C75-5F40-F73BF4114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37" y="3429000"/>
            <a:ext cx="3934374" cy="23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7014E-A3AF-2F63-8509-022BE5269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t="20621" r="7282" b="39856"/>
          <a:stretch/>
        </p:blipFill>
        <p:spPr>
          <a:xfrm>
            <a:off x="0" y="1512417"/>
            <a:ext cx="7732543" cy="383316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2111C3B8-1252-2A8F-60A9-59FC6A87C1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0743715"/>
                  </p:ext>
                </p:extLst>
              </p:nvPr>
            </p:nvGraphicFramePr>
            <p:xfrm>
              <a:off x="7844974" y="558412"/>
              <a:ext cx="4214403" cy="2370602"/>
            </p:xfrm>
            <a:graphic>
              <a:graphicData uri="http://schemas.microsoft.com/office/powerpoint/2016/slidezoom">
                <pslz:sldZm>
                  <pslz:sldZmObj sldId="258" cId="3112562629">
                    <pslz:zmPr id="{4DE5290E-2A95-42FE-B93F-ACC215E33AE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14403" cy="237060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111C3B8-1252-2A8F-60A9-59FC6A87C1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974" y="558412"/>
                <a:ext cx="4214403" cy="237060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0F7B83C-F781-12FA-E6E0-0D3E0C44F0BD}"/>
              </a:ext>
            </a:extLst>
          </p:cNvPr>
          <p:cNvSpPr/>
          <p:nvPr/>
        </p:nvSpPr>
        <p:spPr>
          <a:xfrm>
            <a:off x="6351939" y="3226575"/>
            <a:ext cx="788757" cy="47290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F3A4C6-6FA6-79B4-E698-9686B5F8F2E7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7025185" y="2771121"/>
            <a:ext cx="1036891" cy="52470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BE4B343-7C35-324E-FD3A-97F833812242}"/>
              </a:ext>
            </a:extLst>
          </p:cNvPr>
          <p:cNvSpPr/>
          <p:nvPr/>
        </p:nvSpPr>
        <p:spPr>
          <a:xfrm>
            <a:off x="5505427" y="3226575"/>
            <a:ext cx="788757" cy="47290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8EBCA-96E2-C992-3643-EE94A2573CA4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6178673" y="3630226"/>
            <a:ext cx="1827562" cy="10385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2C82BB24-76F3-73DB-9D37-3897B131DC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1627681"/>
                  </p:ext>
                </p:extLst>
              </p:nvPr>
            </p:nvGraphicFramePr>
            <p:xfrm>
              <a:off x="8062076" y="4078674"/>
              <a:ext cx="3779730" cy="2126098"/>
            </p:xfrm>
            <a:graphic>
              <a:graphicData uri="http://schemas.microsoft.com/office/powerpoint/2016/slidezoom">
                <pslz:sldZm>
                  <pslz:sldZmObj sldId="259" cId="2078084326">
                    <pslz:zmPr id="{A5363049-8C11-4127-B0D7-15C9886805AE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79730" cy="21260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C82BB24-76F3-73DB-9D37-3897B131DC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2076" y="4078674"/>
                <a:ext cx="3779730" cy="21260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F4C29-5AD7-2EAD-0712-79A1EE5C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B75-ADA4-41D0-B5B5-FF96A23DC3A6}" type="datetime1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5E14-C385-FDB0-2CBD-009C3FEF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AEDF4-9566-C634-B38E-9A7EA66B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AA7E051-B4C1-0052-9403-FD63DC0AB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541058"/>
            <a:ext cx="10947400" cy="59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">
            <a:extLst>
              <a:ext uri="{FF2B5EF4-FFF2-40B4-BE49-F238E27FC236}">
                <a16:creationId xmlns:a16="http://schemas.microsoft.com/office/drawing/2014/main" id="{BEE22741-53EB-C17B-134F-D3DC7C3B9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2" y="1649037"/>
            <a:ext cx="11053949" cy="1434025"/>
          </a:xfrm>
          <a:prstGeom prst="rect">
            <a:avLst/>
          </a:prstGeo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2DD81E1-55D5-0E24-5661-2A81B57F6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53" y="4486545"/>
            <a:ext cx="4937294" cy="638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FBA51C-0F8F-F3D4-4760-40731C02E04A}"/>
                  </a:ext>
                </a:extLst>
              </p:cNvPr>
              <p:cNvSpPr txBox="1"/>
              <p:nvPr/>
            </p:nvSpPr>
            <p:spPr>
              <a:xfrm>
                <a:off x="539798" y="3699436"/>
                <a:ext cx="8208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The KL divergence of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w.r.t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FBA51C-0F8F-F3D4-4760-40731C02E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8" y="3699436"/>
                <a:ext cx="8208659" cy="369332"/>
              </a:xfrm>
              <a:prstGeom prst="rect">
                <a:avLst/>
              </a:prstGeom>
              <a:blipFill>
                <a:blip r:embed="rId4"/>
                <a:stretch>
                  <a:fillRect l="-669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084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6293E-61C6-E3AB-EF06-46692F54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27CE25-4ABA-2685-2C92-570F3C53144C}"/>
              </a:ext>
            </a:extLst>
          </p:cNvPr>
          <p:cNvSpPr/>
          <p:nvPr/>
        </p:nvSpPr>
        <p:spPr>
          <a:xfrm>
            <a:off x="6840188" y="433199"/>
            <a:ext cx="4961031" cy="59916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4E62DD-73F5-52B0-ECEA-8744A4700FE3}"/>
              </a:ext>
            </a:extLst>
          </p:cNvPr>
          <p:cNvSpPr/>
          <p:nvPr/>
        </p:nvSpPr>
        <p:spPr>
          <a:xfrm>
            <a:off x="7641328" y="1237104"/>
            <a:ext cx="3397148" cy="638347"/>
          </a:xfrm>
          <a:prstGeom prst="roundRect">
            <a:avLst>
              <a:gd name="adj" fmla="val 176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Global Variables and Action Space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98207A-8B2A-F3DE-C325-FC190F7B2550}"/>
              </a:ext>
            </a:extLst>
          </p:cNvPr>
          <p:cNvSpPr/>
          <p:nvPr/>
        </p:nvSpPr>
        <p:spPr>
          <a:xfrm>
            <a:off x="7641328" y="2307798"/>
            <a:ext cx="3397148" cy="51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 Trained Dynamics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9AB9C1-0B25-BDEB-71C3-5AE1FDA8E517}"/>
              </a:ext>
            </a:extLst>
          </p:cNvPr>
          <p:cNvSpPr/>
          <p:nvPr/>
        </p:nvSpPr>
        <p:spPr>
          <a:xfrm>
            <a:off x="7616665" y="3259062"/>
            <a:ext cx="3446472" cy="399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Cost Function and Features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E1A327-517F-D4F9-D6AC-5606EDE85944}"/>
              </a:ext>
            </a:extLst>
          </p:cNvPr>
          <p:cNvSpPr/>
          <p:nvPr/>
        </p:nvSpPr>
        <p:spPr>
          <a:xfrm>
            <a:off x="7616665" y="4040571"/>
            <a:ext cx="3397148" cy="486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Policy Computation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EE25B3-3FFC-1840-D6B8-923222DF977C}"/>
              </a:ext>
            </a:extLst>
          </p:cNvPr>
          <p:cNvSpPr/>
          <p:nvPr/>
        </p:nvSpPr>
        <p:spPr>
          <a:xfrm>
            <a:off x="7616664" y="4909172"/>
            <a:ext cx="3397148" cy="486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Robot Routing Task and Visualization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45E29-16E3-1FA5-AD5B-95518E44E01B}"/>
              </a:ext>
            </a:extLst>
          </p:cNvPr>
          <p:cNvSpPr/>
          <p:nvPr/>
        </p:nvSpPr>
        <p:spPr>
          <a:xfrm>
            <a:off x="7616664" y="5636312"/>
            <a:ext cx="3397148" cy="486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state input data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7E3BEA4-4A1A-5A4B-BF86-2185EA98157C}"/>
              </a:ext>
            </a:extLst>
          </p:cNvPr>
          <p:cNvSpPr/>
          <p:nvPr/>
        </p:nvSpPr>
        <p:spPr>
          <a:xfrm>
            <a:off x="9135671" y="1875451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26E9F55-B7EC-A188-A3DC-302BCE7BFB71}"/>
              </a:ext>
            </a:extLst>
          </p:cNvPr>
          <p:cNvSpPr/>
          <p:nvPr/>
        </p:nvSpPr>
        <p:spPr>
          <a:xfrm>
            <a:off x="9135671" y="2839234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D1B4BF3-E446-E31B-879A-0285E3F5AB08}"/>
              </a:ext>
            </a:extLst>
          </p:cNvPr>
          <p:cNvSpPr/>
          <p:nvPr/>
        </p:nvSpPr>
        <p:spPr>
          <a:xfrm>
            <a:off x="9111008" y="3658547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7412C0-9EC7-D2A9-B74B-16F2D7BE408E}"/>
              </a:ext>
            </a:extLst>
          </p:cNvPr>
          <p:cNvSpPr/>
          <p:nvPr/>
        </p:nvSpPr>
        <p:spPr>
          <a:xfrm>
            <a:off x="9111008" y="4501987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8B8EBBC-F4D5-FBDB-95DA-E51E4FD66D39}"/>
              </a:ext>
            </a:extLst>
          </p:cNvPr>
          <p:cNvSpPr/>
          <p:nvPr/>
        </p:nvSpPr>
        <p:spPr>
          <a:xfrm>
            <a:off x="9111008" y="5357676"/>
            <a:ext cx="408459" cy="347861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89893-0921-B5AD-0EC0-E22D3918DAAE}"/>
              </a:ext>
            </a:extLst>
          </p:cNvPr>
          <p:cNvSpPr txBox="1"/>
          <p:nvPr/>
        </p:nvSpPr>
        <p:spPr>
          <a:xfrm>
            <a:off x="7248859" y="594897"/>
            <a:ext cx="418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Robot Routing Simulation Code Structure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41BDFB5-FCE6-CA4D-8295-8CF3F751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DB01-7D21-46BD-AA30-D573002F3632}" type="datetime1">
              <a:rPr lang="en-US" smtClean="0"/>
              <a:t>4/28/2025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1C347AD-289D-7F77-369B-0034F670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F10737B-274C-FC2A-7C51-695085B9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15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69ECCB-638C-D68D-BCCB-8F28DA5B1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-1" r="4394" b="38723"/>
          <a:stretch/>
        </p:blipFill>
        <p:spPr>
          <a:xfrm>
            <a:off x="0" y="1321047"/>
            <a:ext cx="6372879" cy="470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9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B7F8-7676-7ACE-6200-A6376F8D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652C0-A174-A876-6584-46229FE14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t="20621" r="7282" b="39856"/>
          <a:stretch/>
        </p:blipFill>
        <p:spPr>
          <a:xfrm>
            <a:off x="-2988432" y="-4023360"/>
            <a:ext cx="16232432" cy="80467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15C8F0-29C1-CE81-FCCE-7E206D63557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761511" y="3728852"/>
            <a:ext cx="0" cy="9129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319A4008-3A2E-01EB-DBD8-B7744BB96C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4040154"/>
                  </p:ext>
                </p:extLst>
              </p:nvPr>
            </p:nvGraphicFramePr>
            <p:xfrm>
              <a:off x="4237511" y="4641850"/>
              <a:ext cx="3048000" cy="1714500"/>
            </p:xfrm>
            <a:graphic>
              <a:graphicData uri="http://schemas.microsoft.com/office/powerpoint/2016/slidezoom">
                <pslz:sldZm>
                  <pslz:sldZmObj sldId="264" cId="2685673622">
                    <pslz:zmPr id="{D011C4BB-7FBA-413B-915B-0766FAE5B4C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19A4008-3A2E-01EB-DBD8-B7744BB96C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511" y="4641850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B1957A9-D43D-E74B-17DA-A88E9241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12C1-DDE5-4CB1-B8D6-56C1F9DA50E1}" type="datetime1">
              <a:rPr lang="en-US" smtClean="0"/>
              <a:t>4/28/2025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BCCA5B6-AD6C-145A-04BE-10AEEA09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8CAB34-F4B2-6EB7-DBBB-5A457645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4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D8AD5-1B7C-AA5D-CEA2-D632DAFCB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9625" y="832383"/>
            <a:ext cx="5835095" cy="5193234"/>
          </a:xfrm>
          <a:prstGeom prst="rect">
            <a:avLst/>
          </a:prstGeom>
        </p:spPr>
      </p:pic>
      <p:pic>
        <p:nvPicPr>
          <p:cNvPr id="7" name="Picture 6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B217F56-6411-DD0F-5889-75142B10F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81" y="1554829"/>
            <a:ext cx="5879753" cy="3748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3EB11-5606-0258-B9B9-A903CEFCAF7F}"/>
              </a:ext>
            </a:extLst>
          </p:cNvPr>
          <p:cNvSpPr txBox="1">
            <a:spLocks/>
          </p:cNvSpPr>
          <p:nvPr/>
        </p:nvSpPr>
        <p:spPr>
          <a:xfrm>
            <a:off x="1008953" y="0"/>
            <a:ext cx="10495823" cy="484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Policy Computation</a:t>
            </a:r>
          </a:p>
        </p:txBody>
      </p:sp>
    </p:spTree>
    <p:extLst>
      <p:ext uri="{BB962C8B-B14F-4D97-AF65-F5344CB8AC3E}">
        <p14:creationId xmlns:p14="http://schemas.microsoft.com/office/powerpoint/2010/main" val="26856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52212-B49C-899E-9712-63569668D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1212-D0AD-4B1D-8B56-6A56AA5C6167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AAE35-A7C4-F716-3E0C-5D9A97E6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7E8D5-26D5-7A81-E31C-1C5D34E3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E919BE-E8A9-E420-8591-D22C4117BDBD}"/>
                  </a:ext>
                </a:extLst>
              </p14:cNvPr>
              <p14:cNvContentPartPr/>
              <p14:nvPr/>
            </p14:nvContentPartPr>
            <p14:xfrm>
              <a:off x="132670" y="2061478"/>
              <a:ext cx="42120" cy="12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E919BE-E8A9-E420-8591-D22C4117BD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70" y="1998478"/>
                <a:ext cx="167760" cy="247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979B9247-09E2-33B1-9B0C-92A0F0824097}"/>
              </a:ext>
            </a:extLst>
          </p:cNvPr>
          <p:cNvSpPr txBox="1">
            <a:spLocks/>
          </p:cNvSpPr>
          <p:nvPr/>
        </p:nvSpPr>
        <p:spPr>
          <a:xfrm>
            <a:off x="1075510" y="220287"/>
            <a:ext cx="10495823" cy="484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In-Silico and Experimental Results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C77522-76E8-D516-DBFF-0E633B12E7FB}"/>
              </a:ext>
            </a:extLst>
          </p:cNvPr>
          <p:cNvGrpSpPr/>
          <p:nvPr/>
        </p:nvGrpSpPr>
        <p:grpSpPr>
          <a:xfrm>
            <a:off x="572291" y="1314013"/>
            <a:ext cx="10999042" cy="4695897"/>
            <a:chOff x="766654" y="1390795"/>
            <a:chExt cx="10658692" cy="4722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4FB3A4-84FF-7D5D-28EC-D67BC5C7D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54" y="1390795"/>
              <a:ext cx="10658692" cy="472259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28428F-362C-EA41-8B8E-B404A36F9C33}"/>
                    </a:ext>
                  </a:extLst>
                </p14:cNvPr>
                <p14:cNvContentPartPr/>
                <p14:nvPr/>
              </p14:nvContentPartPr>
              <p14:xfrm>
                <a:off x="1010350" y="1723438"/>
                <a:ext cx="283320" cy="191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28428F-362C-EA41-8B8E-B404A36F9C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9290" y="1660443"/>
                  <a:ext cx="405092" cy="31823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488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D1A78-FB31-DE0E-F426-CC805353A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A6A88-9EB6-B2D1-153D-F8DE9611F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1212-D0AD-4B1D-8B56-6A56AA5C6167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B43F6-4523-12EB-49E3-D1C7A4D5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4E2E7-46AF-FEEA-927F-C9DB9B26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19</a:t>
            </a:fld>
            <a:endParaRPr lang="en-US"/>
          </a:p>
        </p:txBody>
      </p:sp>
      <p:pic>
        <p:nvPicPr>
          <p:cNvPr id="11" name="DR_Robotarium2">
            <a:hlinkClick r:id="" action="ppaction://media"/>
            <a:extLst>
              <a:ext uri="{FF2B5EF4-FFF2-40B4-BE49-F238E27FC236}">
                <a16:creationId xmlns:a16="http://schemas.microsoft.com/office/drawing/2014/main" id="{C672FF9C-796C-5CF8-B153-8EDC8AD2D3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7633" y="1493753"/>
            <a:ext cx="6009039" cy="3385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389C4C-AB3B-3952-7391-1AC35334ADE4}"/>
                  </a:ext>
                </a:extLst>
              </p14:cNvPr>
              <p14:cNvContentPartPr/>
              <p14:nvPr/>
            </p14:nvContentPartPr>
            <p14:xfrm>
              <a:off x="132670" y="2061478"/>
              <a:ext cx="42120" cy="12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E919BE-E8A9-E420-8591-D22C4117BD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70" y="1998478"/>
                <a:ext cx="167760" cy="247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8BF4D77A-1D21-E09E-F5FB-D08574ED5C41}"/>
              </a:ext>
            </a:extLst>
          </p:cNvPr>
          <p:cNvSpPr txBox="1">
            <a:spLocks/>
          </p:cNvSpPr>
          <p:nvPr/>
        </p:nvSpPr>
        <p:spPr>
          <a:xfrm>
            <a:off x="1075510" y="220287"/>
            <a:ext cx="10495823" cy="1273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In-Silico and Experimental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E8E5D9-DD87-F768-991F-D9F3A6B4F907}"/>
              </a:ext>
            </a:extLst>
          </p:cNvPr>
          <p:cNvGrpSpPr/>
          <p:nvPr/>
        </p:nvGrpSpPr>
        <p:grpSpPr>
          <a:xfrm>
            <a:off x="174790" y="1835198"/>
            <a:ext cx="5793250" cy="2625119"/>
            <a:chOff x="766654" y="1390795"/>
            <a:chExt cx="10658692" cy="47225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901E42-5713-3B74-B92D-44409BEF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54" y="1390795"/>
              <a:ext cx="10658692" cy="472259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B7DB40-1C7B-952E-ED6E-51A690D7E9F1}"/>
                    </a:ext>
                  </a:extLst>
                </p14:cNvPr>
                <p14:cNvContentPartPr/>
                <p14:nvPr/>
              </p14:nvContentPartPr>
              <p14:xfrm>
                <a:off x="1010350" y="1723438"/>
                <a:ext cx="283320" cy="19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B7DB40-1C7B-952E-ED6E-51A690D7E9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4507" y="1610377"/>
                  <a:ext cx="514345" cy="41735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381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BEED-005C-D046-D163-DC61067B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45C4-AC94-AA37-6553-8E569BEBC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Engine</a:t>
            </a:r>
          </a:p>
          <a:p>
            <a:r>
              <a:rPr lang="en-US" dirty="0"/>
              <a:t>Robot Experiments</a:t>
            </a:r>
          </a:p>
          <a:p>
            <a:pPr lvl="1"/>
            <a:r>
              <a:rPr lang="en-US" dirty="0"/>
              <a:t>Code Structure</a:t>
            </a:r>
          </a:p>
          <a:p>
            <a:pPr lvl="1"/>
            <a:r>
              <a:rPr lang="en-US" dirty="0"/>
              <a:t>Dynamics Model</a:t>
            </a:r>
          </a:p>
          <a:p>
            <a:pPr lvl="1"/>
            <a:r>
              <a:rPr lang="en-US" dirty="0"/>
              <a:t>Cost Function</a:t>
            </a:r>
          </a:p>
          <a:p>
            <a:pPr lvl="1"/>
            <a:r>
              <a:rPr lang="en-US" dirty="0"/>
              <a:t>Ambiguity Radius and Cost of Ambiguity</a:t>
            </a:r>
          </a:p>
          <a:p>
            <a:pPr lvl="1"/>
            <a:r>
              <a:rPr lang="en-US" dirty="0"/>
              <a:t>Policy Computation</a:t>
            </a:r>
          </a:p>
          <a:p>
            <a:r>
              <a:rPr lang="en-US" dirty="0"/>
              <a:t>In-silico and Experimental Results</a:t>
            </a:r>
          </a:p>
          <a:p>
            <a:r>
              <a:rPr lang="en-US" dirty="0"/>
              <a:t>Belief Update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FABDC-C4FB-49B8-45CA-49DD8735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541E-8EB6-4D3B-8B78-4DC0B67EBE3B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8BAEA-CBFA-18FE-0D41-95942930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29688-C28B-193A-82FB-002A8B7D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0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D8D41-E499-4A79-C183-89C30BD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2BE06-2942-57E7-0181-23E3FF1C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1212-D0AD-4B1D-8B56-6A56AA5C6167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0229A-C9B9-2BDB-0E3A-31995F61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15957-F93A-E9DC-2420-BA9E5228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FA3DF8-DBE7-0CC5-0F1D-80694AD759FD}"/>
                  </a:ext>
                </a:extLst>
              </p14:cNvPr>
              <p14:cNvContentPartPr/>
              <p14:nvPr/>
            </p14:nvContentPartPr>
            <p14:xfrm>
              <a:off x="132670" y="2061478"/>
              <a:ext cx="42120" cy="12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FA3DF8-DBE7-0CC5-0F1D-80694AD759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70" y="1998478"/>
                <a:ext cx="167760" cy="247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141D6BCF-AB0A-B21B-6631-9497E0E7E5EC}"/>
              </a:ext>
            </a:extLst>
          </p:cNvPr>
          <p:cNvSpPr txBox="1">
            <a:spLocks/>
          </p:cNvSpPr>
          <p:nvPr/>
        </p:nvSpPr>
        <p:spPr>
          <a:xfrm>
            <a:off x="848088" y="288829"/>
            <a:ext cx="10495823" cy="8349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Belief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F1351-E30D-CCD5-2B98-56CB31C74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26" y="2012579"/>
            <a:ext cx="11440392" cy="959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59C14-9EE2-A734-C0DC-0167BC249138}"/>
              </a:ext>
            </a:extLst>
          </p:cNvPr>
          <p:cNvSpPr txBox="1"/>
          <p:nvPr/>
        </p:nvSpPr>
        <p:spPr>
          <a:xfrm>
            <a:off x="2004104" y="3998954"/>
            <a:ext cx="161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Feature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80C197-DE76-E155-3D05-528EB38B6CD4}"/>
              </a:ext>
            </a:extLst>
          </p:cNvPr>
          <p:cNvSpPr/>
          <p:nvPr/>
        </p:nvSpPr>
        <p:spPr>
          <a:xfrm>
            <a:off x="2345331" y="2183518"/>
            <a:ext cx="1577514" cy="67552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4355B2-6C36-80A4-79DA-A0231DD9BA30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 flipH="1">
            <a:off x="2813002" y="2859047"/>
            <a:ext cx="321086" cy="113990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BB4D26-877B-0B5B-4CB7-EF90511E7BC0}"/>
              </a:ext>
            </a:extLst>
          </p:cNvPr>
          <p:cNvSpPr txBox="1"/>
          <p:nvPr/>
        </p:nvSpPr>
        <p:spPr>
          <a:xfrm>
            <a:off x="1000488" y="1540202"/>
            <a:ext cx="82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optimization problem we solve for belief update: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89C0A-2619-597E-E03F-0E6BE4E13672}"/>
              </a:ext>
            </a:extLst>
          </p:cNvPr>
          <p:cNvSpPr txBox="1"/>
          <p:nvPr/>
        </p:nvSpPr>
        <p:spPr>
          <a:xfrm>
            <a:off x="7402888" y="3998281"/>
            <a:ext cx="180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Weight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41DCEC-6A5E-D79C-91E6-DA797161C068}"/>
              </a:ext>
            </a:extLst>
          </p:cNvPr>
          <p:cNvSpPr/>
          <p:nvPr/>
        </p:nvSpPr>
        <p:spPr>
          <a:xfrm>
            <a:off x="7734591" y="2340280"/>
            <a:ext cx="648573" cy="430107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5F97B-F2C0-5CE4-21F8-220998A58BC6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8058878" y="2770387"/>
            <a:ext cx="247140" cy="122789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82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7177E-0B10-1B1D-3490-648B4E72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D8F11-8FD6-464A-4BCA-807AFF6C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1212-D0AD-4B1D-8B56-6A56AA5C6167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4C8354-E9C7-4212-2B29-AB5E3E2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5EFD4-19CA-CBF7-67B9-63B88A73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7E1E52-76EE-F7C4-E9F4-F7EB9611D9D4}"/>
                  </a:ext>
                </a:extLst>
              </p14:cNvPr>
              <p14:cNvContentPartPr/>
              <p14:nvPr/>
            </p14:nvContentPartPr>
            <p14:xfrm>
              <a:off x="132670" y="2061478"/>
              <a:ext cx="42120" cy="12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FA3DF8-DBE7-0CC5-0F1D-80694AD759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70" y="1998478"/>
                <a:ext cx="167760" cy="247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8DC47264-AC36-E3F3-8E2A-3F1D73A63EB2}"/>
              </a:ext>
            </a:extLst>
          </p:cNvPr>
          <p:cNvSpPr txBox="1">
            <a:spLocks/>
          </p:cNvSpPr>
          <p:nvPr/>
        </p:nvSpPr>
        <p:spPr>
          <a:xfrm>
            <a:off x="848088" y="288829"/>
            <a:ext cx="10495823" cy="8349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Belief 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C4001-F276-307F-7407-709802AA1B5B}"/>
              </a:ext>
            </a:extLst>
          </p:cNvPr>
          <p:cNvSpPr txBox="1"/>
          <p:nvPr/>
        </p:nvSpPr>
        <p:spPr>
          <a:xfrm>
            <a:off x="401941" y="1998852"/>
            <a:ext cx="82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optimization problem we solve for belief update: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848D2B-7853-0CD8-3A12-A8B6B6FF1774}"/>
              </a:ext>
            </a:extLst>
          </p:cNvPr>
          <p:cNvGrpSpPr/>
          <p:nvPr/>
        </p:nvGrpSpPr>
        <p:grpSpPr>
          <a:xfrm>
            <a:off x="7033454" y="837618"/>
            <a:ext cx="4866426" cy="5518732"/>
            <a:chOff x="6781123" y="771589"/>
            <a:chExt cx="4866426" cy="55187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CFF0DA-6304-8A4F-F1A5-39EB5C072736}"/>
                </a:ext>
              </a:extLst>
            </p:cNvPr>
            <p:cNvSpPr/>
            <p:nvPr/>
          </p:nvSpPr>
          <p:spPr>
            <a:xfrm>
              <a:off x="6781123" y="771589"/>
              <a:ext cx="4866426" cy="55187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4C7619-EDB5-7B48-8FA1-9B4D7F9F4247}"/>
                </a:ext>
              </a:extLst>
            </p:cNvPr>
            <p:cNvGrpSpPr/>
            <p:nvPr/>
          </p:nvGrpSpPr>
          <p:grpSpPr>
            <a:xfrm>
              <a:off x="7542792" y="1512048"/>
              <a:ext cx="3380750" cy="4500190"/>
              <a:chOff x="7542792" y="1512048"/>
              <a:chExt cx="3380750" cy="450019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5D544B9-9576-5F6E-8DA7-727466E0623F}"/>
                  </a:ext>
                </a:extLst>
              </p:cNvPr>
              <p:cNvSpPr/>
              <p:nvPr/>
            </p:nvSpPr>
            <p:spPr>
              <a:xfrm>
                <a:off x="7566985" y="1512048"/>
                <a:ext cx="3332365" cy="587968"/>
              </a:xfrm>
              <a:prstGeom prst="roundRect">
                <a:avLst>
                  <a:gd name="adj" fmla="val 1764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Define Global Variables and Action Space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F178761-9765-5223-8C2D-C8AE835600C0}"/>
                  </a:ext>
                </a:extLst>
              </p:cNvPr>
              <p:cNvSpPr/>
              <p:nvPr/>
            </p:nvSpPr>
            <p:spPr>
              <a:xfrm>
                <a:off x="7566985" y="2498241"/>
                <a:ext cx="3332365" cy="4779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Load Trained Dynamics Model and Expert Agent Data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4A4BE9C-2FC7-7BBB-1FAA-91A31DCCCD1A}"/>
                  </a:ext>
                </a:extLst>
              </p:cNvPr>
              <p:cNvSpPr/>
              <p:nvPr/>
            </p:nvSpPr>
            <p:spPr>
              <a:xfrm>
                <a:off x="7542793" y="3374429"/>
                <a:ext cx="3380749" cy="3679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Define Cost Features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0FAF588-9D15-56BD-E6E9-95E187F0FB1B}"/>
                  </a:ext>
                </a:extLst>
              </p:cNvPr>
              <p:cNvSpPr/>
              <p:nvPr/>
            </p:nvSpPr>
            <p:spPr>
              <a:xfrm>
                <a:off x="7566983" y="4094259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Compute Feature Expectation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2491A1C-3CE3-4540-0E38-70BAD606153F}"/>
                  </a:ext>
                </a:extLst>
              </p:cNvPr>
              <p:cNvSpPr/>
              <p:nvPr/>
            </p:nvSpPr>
            <p:spPr>
              <a:xfrm>
                <a:off x="7542792" y="4894309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Formulate and Solve Optimization Problem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B10C4F1-1D0B-BA33-2A46-21D3342CA267}"/>
                  </a:ext>
                </a:extLst>
              </p:cNvPr>
              <p:cNvSpPr/>
              <p:nvPr/>
            </p:nvSpPr>
            <p:spPr>
              <a:xfrm>
                <a:off x="7542792" y="5564062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Obtain Reconstructed Cost</a:t>
                </a:r>
              </a:p>
            </p:txBody>
          </p:sp>
          <p:sp>
            <p:nvSpPr>
              <p:cNvPr id="25" name="Arrow: Down 24">
                <a:extLst>
                  <a:ext uri="{FF2B5EF4-FFF2-40B4-BE49-F238E27FC236}">
                    <a16:creationId xmlns:a16="http://schemas.microsoft.com/office/drawing/2014/main" id="{250BDCB4-38D2-B684-FBA4-7CC408271A95}"/>
                  </a:ext>
                </a:extLst>
              </p:cNvPr>
              <p:cNvSpPr/>
              <p:nvPr/>
            </p:nvSpPr>
            <p:spPr>
              <a:xfrm>
                <a:off x="9032832" y="2100016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366AF001-3EC8-616A-93F1-29F7CDDC6399}"/>
                  </a:ext>
                </a:extLst>
              </p:cNvPr>
              <p:cNvSpPr/>
              <p:nvPr/>
            </p:nvSpPr>
            <p:spPr>
              <a:xfrm>
                <a:off x="9032832" y="2987734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Arrow: Down 26">
                <a:extLst>
                  <a:ext uri="{FF2B5EF4-FFF2-40B4-BE49-F238E27FC236}">
                    <a16:creationId xmlns:a16="http://schemas.microsoft.com/office/drawing/2014/main" id="{3DA6CFAC-D779-D076-31F2-652A272C366D}"/>
                  </a:ext>
                </a:extLst>
              </p:cNvPr>
              <p:cNvSpPr/>
              <p:nvPr/>
            </p:nvSpPr>
            <p:spPr>
              <a:xfrm>
                <a:off x="9008639" y="3742386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Arrow: Down 27">
                <a:extLst>
                  <a:ext uri="{FF2B5EF4-FFF2-40B4-BE49-F238E27FC236}">
                    <a16:creationId xmlns:a16="http://schemas.microsoft.com/office/drawing/2014/main" id="{B895F9A5-0A54-435A-528F-A907D1A8AF14}"/>
                  </a:ext>
                </a:extLst>
              </p:cNvPr>
              <p:cNvSpPr/>
              <p:nvPr/>
            </p:nvSpPr>
            <p:spPr>
              <a:xfrm>
                <a:off x="9008639" y="4519260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Arrow: Down 28">
                <a:extLst>
                  <a:ext uri="{FF2B5EF4-FFF2-40B4-BE49-F238E27FC236}">
                    <a16:creationId xmlns:a16="http://schemas.microsoft.com/office/drawing/2014/main" id="{1BE2F142-F2AA-7246-331E-63E1BEBF5F38}"/>
                  </a:ext>
                </a:extLst>
              </p:cNvPr>
              <p:cNvSpPr/>
              <p:nvPr/>
            </p:nvSpPr>
            <p:spPr>
              <a:xfrm>
                <a:off x="9008639" y="5342485"/>
                <a:ext cx="400670" cy="285338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2B33F1-1DDF-73A0-A0CB-69E93215BF35}"/>
                </a:ext>
              </a:extLst>
            </p:cNvPr>
            <p:cNvSpPr txBox="1"/>
            <p:nvPr/>
          </p:nvSpPr>
          <p:spPr>
            <a:xfrm>
              <a:off x="7182001" y="920525"/>
              <a:ext cx="4102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Belief  Update Code Structure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CA9FBAA-9095-0836-A4D2-C0434921B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6" y="2593963"/>
            <a:ext cx="6476227" cy="4976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BE20E01-B65D-6E05-3FA5-1F750688C305}"/>
              </a:ext>
            </a:extLst>
          </p:cNvPr>
          <p:cNvSpPr txBox="1"/>
          <p:nvPr/>
        </p:nvSpPr>
        <p:spPr>
          <a:xfrm>
            <a:off x="723566" y="4100734"/>
            <a:ext cx="156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Feature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A6C9D4F-D22C-BEF6-5193-6C01AC947652}"/>
              </a:ext>
            </a:extLst>
          </p:cNvPr>
          <p:cNvSpPr/>
          <p:nvPr/>
        </p:nvSpPr>
        <p:spPr>
          <a:xfrm>
            <a:off x="1507713" y="2707264"/>
            <a:ext cx="810899" cy="35052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1BAE7B-14A3-0B37-E94E-6E9CCED449CF}"/>
              </a:ext>
            </a:extLst>
          </p:cNvPr>
          <p:cNvCxnSpPr>
            <a:cxnSpLocks/>
            <a:stCxn id="32" idx="4"/>
            <a:endCxn id="31" idx="0"/>
          </p:cNvCxnSpPr>
          <p:nvPr/>
        </p:nvCxnSpPr>
        <p:spPr>
          <a:xfrm flipH="1">
            <a:off x="1507713" y="3057784"/>
            <a:ext cx="405450" cy="10429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4A35C2D-A392-7E11-D90F-2AAC958A9DC6}"/>
              </a:ext>
            </a:extLst>
          </p:cNvPr>
          <p:cNvSpPr txBox="1"/>
          <p:nvPr/>
        </p:nvSpPr>
        <p:spPr>
          <a:xfrm>
            <a:off x="4321623" y="4146901"/>
            <a:ext cx="176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Weight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1F681C-39CB-F01C-A1BF-FBB1C9F54D54}"/>
              </a:ext>
            </a:extLst>
          </p:cNvPr>
          <p:cNvSpPr/>
          <p:nvPr/>
        </p:nvSpPr>
        <p:spPr>
          <a:xfrm flipH="1">
            <a:off x="4532659" y="2739429"/>
            <a:ext cx="352738" cy="28083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05A3B4-E7BA-9AAF-2289-D631E307E79E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>
          <a:xfrm>
            <a:off x="4709028" y="3020265"/>
            <a:ext cx="495131" cy="11266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16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F833-DD69-CA52-A982-26A247878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0A682-D652-D904-3735-36D2C9C8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1212-D0AD-4B1D-8B56-6A56AA5C6167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CE337-8A70-A824-B116-8FADACFC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6870-871B-0828-F179-17A3CF05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144F42-D315-D248-D619-94EBCC7E25F7}"/>
                  </a:ext>
                </a:extLst>
              </p14:cNvPr>
              <p14:cNvContentPartPr/>
              <p14:nvPr/>
            </p14:nvContentPartPr>
            <p14:xfrm>
              <a:off x="132670" y="2061478"/>
              <a:ext cx="42120" cy="12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FA3DF8-DBE7-0CC5-0F1D-80694AD759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70" y="1998478"/>
                <a:ext cx="167760" cy="247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203FED87-4EFD-CA12-E622-DD3E6D436AF4}"/>
              </a:ext>
            </a:extLst>
          </p:cNvPr>
          <p:cNvSpPr txBox="1">
            <a:spLocks/>
          </p:cNvSpPr>
          <p:nvPr/>
        </p:nvSpPr>
        <p:spPr>
          <a:xfrm>
            <a:off x="848088" y="288829"/>
            <a:ext cx="10495823" cy="8349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Belief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C92F8-27FB-2D61-8D67-D3AB00661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5" y="1984658"/>
            <a:ext cx="11440392" cy="95917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2CA1CB3-F06B-E0D6-AB91-9B902486BCC8}"/>
              </a:ext>
            </a:extLst>
          </p:cNvPr>
          <p:cNvSpPr/>
          <p:nvPr/>
        </p:nvSpPr>
        <p:spPr>
          <a:xfrm>
            <a:off x="2345331" y="2183518"/>
            <a:ext cx="1577514" cy="67552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9CD3AD-645F-DA28-E0DE-FAD3AB61CE2B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896764" y="2859047"/>
            <a:ext cx="237324" cy="11480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5FD819-A663-3BD8-89CE-C14A54BE4ECE}"/>
              </a:ext>
            </a:extLst>
          </p:cNvPr>
          <p:cNvSpPr txBox="1"/>
          <p:nvPr/>
        </p:nvSpPr>
        <p:spPr>
          <a:xfrm>
            <a:off x="1000488" y="1540202"/>
            <a:ext cx="82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optimization problem we solve for belief update: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DEAB3AAE-4DC6-49E2-38C7-A4404FE58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6128197"/>
                  </p:ext>
                </p:extLst>
              </p:nvPr>
            </p:nvGraphicFramePr>
            <p:xfrm>
              <a:off x="1372764" y="4047938"/>
              <a:ext cx="3048000" cy="1714500"/>
            </p:xfrm>
            <a:graphic>
              <a:graphicData uri="http://schemas.microsoft.com/office/powerpoint/2016/slidezoom">
                <pslz:sldZm>
                  <pslz:sldZmObj sldId="274" cId="3564122009">
                    <pslz:zmPr id="{C9992777-E171-4A2D-B72B-62436BFDCBC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EAB3AAE-4DC6-49E2-38C7-A4404FE58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2764" y="4047938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19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3BEF9-273E-DDA4-F597-5C89E959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78DFD7-3A44-E01E-1AE8-AE0B9A04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" y="2069021"/>
            <a:ext cx="11988385" cy="4590637"/>
          </a:xfrm>
          <a:prstGeom prst="rect">
            <a:avLst/>
          </a:prstGeom>
        </p:spPr>
      </p:pic>
      <p:pic>
        <p:nvPicPr>
          <p:cNvPr id="10" name="Picture 9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2B109EDD-204B-8FDA-4F25-0A719F4DE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" y="0"/>
            <a:ext cx="11988385" cy="2135135"/>
          </a:xfrm>
          <a:prstGeom prst="rect">
            <a:avLst/>
          </a:prstGeom>
        </p:spPr>
      </p:pic>
      <p:pic>
        <p:nvPicPr>
          <p:cNvPr id="12" name="Picture 11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272033DA-9CF9-ED6E-1A16-DD990A013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54" y="55842"/>
            <a:ext cx="3328710" cy="218478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37C2EF1-8691-D81F-87AB-CE2EAAE55885}"/>
              </a:ext>
            </a:extLst>
          </p:cNvPr>
          <p:cNvSpPr/>
          <p:nvPr/>
        </p:nvSpPr>
        <p:spPr>
          <a:xfrm>
            <a:off x="342028" y="2296470"/>
            <a:ext cx="872519" cy="342028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CEE2D3-3AE9-78E8-6BD3-9A680B838E89}"/>
              </a:ext>
            </a:extLst>
          </p:cNvPr>
          <p:cNvCxnSpPr>
            <a:cxnSpLocks/>
            <a:stCxn id="13" idx="7"/>
            <a:endCxn id="12" idx="1"/>
          </p:cNvCxnSpPr>
          <p:nvPr/>
        </p:nvCxnSpPr>
        <p:spPr>
          <a:xfrm flipV="1">
            <a:off x="1086770" y="1148236"/>
            <a:ext cx="3195884" cy="11983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 descr="A graph of a function&#10;&#10;AI-generated content may be incorrect.">
            <a:extLst>
              <a:ext uri="{FF2B5EF4-FFF2-40B4-BE49-F238E27FC236}">
                <a16:creationId xmlns:a16="http://schemas.microsoft.com/office/drawing/2014/main" id="{B3F69844-15EB-D632-263E-1478C62FF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92" y="55842"/>
            <a:ext cx="3268908" cy="22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17E29-1799-5281-497D-83256BA7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39CEE-FB9A-99F6-8044-BFC06AEE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1212-D0AD-4B1D-8B56-6A56AA5C6167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571BB-82F1-5001-1AF2-C9854204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A7AF1-F185-0F5A-FD17-9F1B186F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3CEF76-BFFC-7719-26B3-F82A2433EA25}"/>
                  </a:ext>
                </a:extLst>
              </p14:cNvPr>
              <p14:cNvContentPartPr/>
              <p14:nvPr/>
            </p14:nvContentPartPr>
            <p14:xfrm>
              <a:off x="132670" y="2061478"/>
              <a:ext cx="42120" cy="12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FA3DF8-DBE7-0CC5-0F1D-80694AD759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70" y="1998478"/>
                <a:ext cx="167760" cy="247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EDDD66B-CD04-C682-66A0-AD17BF1AA1B2}"/>
              </a:ext>
            </a:extLst>
          </p:cNvPr>
          <p:cNvSpPr txBox="1">
            <a:spLocks/>
          </p:cNvSpPr>
          <p:nvPr/>
        </p:nvSpPr>
        <p:spPr>
          <a:xfrm>
            <a:off x="848088" y="288829"/>
            <a:ext cx="10495823" cy="8349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Belief 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1B7B3-452E-E06F-1A46-8C4A8C966EED}"/>
              </a:ext>
            </a:extLst>
          </p:cNvPr>
          <p:cNvSpPr txBox="1"/>
          <p:nvPr/>
        </p:nvSpPr>
        <p:spPr>
          <a:xfrm>
            <a:off x="401941" y="1289558"/>
            <a:ext cx="820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optimization problem we solve for belief update: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3A9C06-76FF-4F4D-17F7-14FF8F81D6C9}"/>
              </a:ext>
            </a:extLst>
          </p:cNvPr>
          <p:cNvGrpSpPr/>
          <p:nvPr/>
        </p:nvGrpSpPr>
        <p:grpSpPr>
          <a:xfrm>
            <a:off x="369948" y="1871835"/>
            <a:ext cx="11689382" cy="1245495"/>
            <a:chOff x="369948" y="1909534"/>
            <a:chExt cx="11689382" cy="12454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795CB6-55A7-6758-FCEA-CD0679B43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85" y="1984658"/>
              <a:ext cx="11440392" cy="95917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43DB8D6-5D51-3C3B-CAB7-1C8990072ACA}"/>
                </a:ext>
              </a:extLst>
            </p:cNvPr>
            <p:cNvSpPr/>
            <p:nvPr/>
          </p:nvSpPr>
          <p:spPr>
            <a:xfrm>
              <a:off x="369948" y="1909534"/>
              <a:ext cx="11689382" cy="1245495"/>
            </a:xfrm>
            <a:prstGeom prst="roundRect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92F8B-9657-2A17-E19A-8F6F558043D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flipH="1">
            <a:off x="6207681" y="3117330"/>
            <a:ext cx="6958" cy="9422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E1A749D0-CFF2-B99A-7723-B8D56781F5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432716"/>
                  </p:ext>
                </p:extLst>
              </p:nvPr>
            </p:nvGraphicFramePr>
            <p:xfrm>
              <a:off x="4683681" y="4059573"/>
              <a:ext cx="3048000" cy="1714500"/>
            </p:xfrm>
            <a:graphic>
              <a:graphicData uri="http://schemas.microsoft.com/office/powerpoint/2016/slidezoom">
                <pslz:sldZm>
                  <pslz:sldZmObj sldId="277" cId="327571336">
                    <pslz:zmPr id="{A4F7F638-3037-4A48-A5FC-075387DA85D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1A749D0-CFF2-B99A-7723-B8D56781F5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3681" y="405957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2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D9D31-A180-E464-0869-DCF157A8A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668BD-CE93-5CB8-9EC6-1060341D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C95B261-92C4-CC4B-E491-24B58E479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" y="79524"/>
            <a:ext cx="6365203" cy="6641951"/>
          </a:xfrm>
          <a:prstGeom prst="rect">
            <a:avLst/>
          </a:prstGeom>
        </p:spPr>
      </p:pic>
      <p:pic>
        <p:nvPicPr>
          <p:cNvPr id="6" name="Picture 5" descr="A graph of numbers and points&#10;&#10;AI-generated content may be incorrect.">
            <a:extLst>
              <a:ext uri="{FF2B5EF4-FFF2-40B4-BE49-F238E27FC236}">
                <a16:creationId xmlns:a16="http://schemas.microsoft.com/office/drawing/2014/main" id="{FC53DFAC-7C31-F7DB-AD08-ABCA64047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89" y="374157"/>
            <a:ext cx="4813282" cy="3159181"/>
          </a:xfrm>
          <a:prstGeom prst="rect">
            <a:avLst/>
          </a:prstGeom>
        </p:spPr>
      </p:pic>
      <p:pic>
        <p:nvPicPr>
          <p:cNvPr id="9" name="Picture 8" descr="A diagram of a red and blue color&#10;&#10;AI-generated content may be incorrect.">
            <a:extLst>
              <a:ext uri="{FF2B5EF4-FFF2-40B4-BE49-F238E27FC236}">
                <a16:creationId xmlns:a16="http://schemas.microsoft.com/office/drawing/2014/main" id="{6A81F0F8-A0AC-A019-D9D4-2620C86D5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82" y="458774"/>
            <a:ext cx="4926256" cy="2989945"/>
          </a:xfrm>
          <a:prstGeom prst="rect">
            <a:avLst/>
          </a:prstGeom>
        </p:spPr>
      </p:pic>
      <p:pic>
        <p:nvPicPr>
          <p:cNvPr id="12" name="Picture 11" descr="A map of a red blue and white line&#10;&#10;AI-generated content may be incorrect.">
            <a:extLst>
              <a:ext uri="{FF2B5EF4-FFF2-40B4-BE49-F238E27FC236}">
                <a16:creationId xmlns:a16="http://schemas.microsoft.com/office/drawing/2014/main" id="{773C4278-F54F-3736-5499-E491A86A3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33" y="3627942"/>
            <a:ext cx="4376555" cy="28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802C-C5B8-3C1F-C891-08067EB4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98" y="2149"/>
            <a:ext cx="10515600" cy="71679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Recap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D97B4-D5B1-ADDF-5110-DE500564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84AAA-B363-4BED-ABA6-F12AFA25097A}" type="datetime1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01D31-29E4-80A7-3E5B-2304DF3D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9DDF4-A1DA-2375-DEE2-107934E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DA2DC-AAA3-DABA-93FD-68B81E8D1C98}"/>
              </a:ext>
            </a:extLst>
          </p:cNvPr>
          <p:cNvGrpSpPr/>
          <p:nvPr/>
        </p:nvGrpSpPr>
        <p:grpSpPr>
          <a:xfrm>
            <a:off x="478045" y="785549"/>
            <a:ext cx="4866426" cy="5518732"/>
            <a:chOff x="6781123" y="771589"/>
            <a:chExt cx="4866426" cy="55187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2A47A8-8433-30D3-98B7-327F7A78C7F7}"/>
                </a:ext>
              </a:extLst>
            </p:cNvPr>
            <p:cNvSpPr/>
            <p:nvPr/>
          </p:nvSpPr>
          <p:spPr>
            <a:xfrm>
              <a:off x="6781123" y="771589"/>
              <a:ext cx="4866426" cy="55187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4E7FC5-5FA0-D0D3-3C91-3745E09D23F8}"/>
                </a:ext>
              </a:extLst>
            </p:cNvPr>
            <p:cNvGrpSpPr/>
            <p:nvPr/>
          </p:nvGrpSpPr>
          <p:grpSpPr>
            <a:xfrm>
              <a:off x="7542792" y="1512048"/>
              <a:ext cx="3380750" cy="4500190"/>
              <a:chOff x="7542792" y="1512048"/>
              <a:chExt cx="3380750" cy="450019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BD3F0B3-0C5F-4029-244B-B7C321F55207}"/>
                  </a:ext>
                </a:extLst>
              </p:cNvPr>
              <p:cNvSpPr/>
              <p:nvPr/>
            </p:nvSpPr>
            <p:spPr>
              <a:xfrm>
                <a:off x="7566985" y="1512048"/>
                <a:ext cx="3332365" cy="587968"/>
              </a:xfrm>
              <a:prstGeom prst="roundRect">
                <a:avLst>
                  <a:gd name="adj" fmla="val 1764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Define Global Variables and Action Space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64EAE6E-58CE-96BB-BE1D-409729799A85}"/>
                  </a:ext>
                </a:extLst>
              </p:cNvPr>
              <p:cNvSpPr/>
              <p:nvPr/>
            </p:nvSpPr>
            <p:spPr>
              <a:xfrm>
                <a:off x="7566985" y="2498241"/>
                <a:ext cx="3332365" cy="4779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Load Trained Dynamics Model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2F79A0F-2B51-BC09-43FB-01DB52446546}"/>
                  </a:ext>
                </a:extLst>
              </p:cNvPr>
              <p:cNvSpPr/>
              <p:nvPr/>
            </p:nvSpPr>
            <p:spPr>
              <a:xfrm>
                <a:off x="7542793" y="3374429"/>
                <a:ext cx="3380749" cy="3679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Define Cost Function and Features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32180B2-8E9D-EFB3-0FF5-7AFE01090F1F}"/>
                  </a:ext>
                </a:extLst>
              </p:cNvPr>
              <p:cNvSpPr/>
              <p:nvPr/>
            </p:nvSpPr>
            <p:spPr>
              <a:xfrm>
                <a:off x="7542793" y="4094259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Policy Computation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9A5D6D0-F0AB-653E-DF0D-54B4774B9E89}"/>
                  </a:ext>
                </a:extLst>
              </p:cNvPr>
              <p:cNvSpPr/>
              <p:nvPr/>
            </p:nvSpPr>
            <p:spPr>
              <a:xfrm>
                <a:off x="7542792" y="4894309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Robot Routing Task and Visualization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6BDC8D3-F53D-F03D-4680-28B51373403C}"/>
                  </a:ext>
                </a:extLst>
              </p:cNvPr>
              <p:cNvSpPr/>
              <p:nvPr/>
            </p:nvSpPr>
            <p:spPr>
              <a:xfrm>
                <a:off x="7542792" y="5564062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Store state input data</a:t>
                </a:r>
              </a:p>
            </p:txBody>
          </p:sp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079156E0-C995-2066-B432-44EE95B92EE3}"/>
                  </a:ext>
                </a:extLst>
              </p:cNvPr>
              <p:cNvSpPr/>
              <p:nvPr/>
            </p:nvSpPr>
            <p:spPr>
              <a:xfrm>
                <a:off x="9032832" y="2100016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B316E158-3983-5F69-A0F6-A2A67DEFEB50}"/>
                  </a:ext>
                </a:extLst>
              </p:cNvPr>
              <p:cNvSpPr/>
              <p:nvPr/>
            </p:nvSpPr>
            <p:spPr>
              <a:xfrm>
                <a:off x="9032832" y="2987734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86562CAE-F73C-3B26-0D85-30D58EC3949B}"/>
                  </a:ext>
                </a:extLst>
              </p:cNvPr>
              <p:cNvSpPr/>
              <p:nvPr/>
            </p:nvSpPr>
            <p:spPr>
              <a:xfrm>
                <a:off x="9008639" y="3742386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Arrow: Down 18">
                <a:extLst>
                  <a:ext uri="{FF2B5EF4-FFF2-40B4-BE49-F238E27FC236}">
                    <a16:creationId xmlns:a16="http://schemas.microsoft.com/office/drawing/2014/main" id="{8859D855-7AE9-6C76-1F95-C62583FA325C}"/>
                  </a:ext>
                </a:extLst>
              </p:cNvPr>
              <p:cNvSpPr/>
              <p:nvPr/>
            </p:nvSpPr>
            <p:spPr>
              <a:xfrm>
                <a:off x="9008639" y="4519260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5EAEDB53-BBA8-421A-9D5E-D317AAF7D176}"/>
                  </a:ext>
                </a:extLst>
              </p:cNvPr>
              <p:cNvSpPr/>
              <p:nvPr/>
            </p:nvSpPr>
            <p:spPr>
              <a:xfrm>
                <a:off x="9008639" y="5307416"/>
                <a:ext cx="400670" cy="320407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9D5FC-FEE6-C11A-7595-F80362069264}"/>
                </a:ext>
              </a:extLst>
            </p:cNvPr>
            <p:cNvSpPr txBox="1"/>
            <p:nvPr/>
          </p:nvSpPr>
          <p:spPr>
            <a:xfrm>
              <a:off x="7182001" y="920525"/>
              <a:ext cx="4102330" cy="333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Robot Routing Simulation Code Structure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0EABE3-9FD2-816A-EA49-2EA2AF38DE39}"/>
              </a:ext>
            </a:extLst>
          </p:cNvPr>
          <p:cNvGrpSpPr/>
          <p:nvPr/>
        </p:nvGrpSpPr>
        <p:grpSpPr>
          <a:xfrm>
            <a:off x="6540403" y="771017"/>
            <a:ext cx="5045370" cy="5525998"/>
            <a:chOff x="6781123" y="771589"/>
            <a:chExt cx="4866426" cy="55187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E8D22C-388C-F1E0-1E6F-3129D0D5C8FD}"/>
                </a:ext>
              </a:extLst>
            </p:cNvPr>
            <p:cNvSpPr/>
            <p:nvPr/>
          </p:nvSpPr>
          <p:spPr>
            <a:xfrm>
              <a:off x="6781123" y="771589"/>
              <a:ext cx="4866426" cy="55187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AE9D6BD-2966-E629-E8AB-653020CFF510}"/>
                </a:ext>
              </a:extLst>
            </p:cNvPr>
            <p:cNvGrpSpPr/>
            <p:nvPr/>
          </p:nvGrpSpPr>
          <p:grpSpPr>
            <a:xfrm>
              <a:off x="7542792" y="1512048"/>
              <a:ext cx="3380750" cy="4500190"/>
              <a:chOff x="7542792" y="1512048"/>
              <a:chExt cx="3380750" cy="4500190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F837343-4E13-F8E4-7A96-A7F75A738886}"/>
                  </a:ext>
                </a:extLst>
              </p:cNvPr>
              <p:cNvSpPr/>
              <p:nvPr/>
            </p:nvSpPr>
            <p:spPr>
              <a:xfrm>
                <a:off x="7566985" y="1512048"/>
                <a:ext cx="3332365" cy="587968"/>
              </a:xfrm>
              <a:prstGeom prst="roundRect">
                <a:avLst>
                  <a:gd name="adj" fmla="val 1764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Define Global Variables and Action Space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A68C68D-A709-9428-D07A-B8BC2B8C57FB}"/>
                  </a:ext>
                </a:extLst>
              </p:cNvPr>
              <p:cNvSpPr/>
              <p:nvPr/>
            </p:nvSpPr>
            <p:spPr>
              <a:xfrm>
                <a:off x="7566985" y="2498241"/>
                <a:ext cx="3332365" cy="4779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Load Trained Dynamics Model and Expert Agent Data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2163AC6-71F1-65D5-195D-0C3BD8E7CFB3}"/>
                  </a:ext>
                </a:extLst>
              </p:cNvPr>
              <p:cNvSpPr/>
              <p:nvPr/>
            </p:nvSpPr>
            <p:spPr>
              <a:xfrm>
                <a:off x="7542793" y="3374429"/>
                <a:ext cx="3380749" cy="3679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Define Cost Features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1FAD9B4B-88E4-3F6C-6A46-DB0AC1E28191}"/>
                  </a:ext>
                </a:extLst>
              </p:cNvPr>
              <p:cNvSpPr/>
              <p:nvPr/>
            </p:nvSpPr>
            <p:spPr>
              <a:xfrm>
                <a:off x="7566983" y="4094259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Compute Feature Expectation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9408ADA-B0C1-E7E0-D553-D194B13B631B}"/>
                  </a:ext>
                </a:extLst>
              </p:cNvPr>
              <p:cNvSpPr/>
              <p:nvPr/>
            </p:nvSpPr>
            <p:spPr>
              <a:xfrm>
                <a:off x="7542792" y="4894309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Formulate and Solve Optimization Problem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B9A29061-5E90-D7C2-75C5-8A9EE43848F2}"/>
                  </a:ext>
                </a:extLst>
              </p:cNvPr>
              <p:cNvSpPr/>
              <p:nvPr/>
            </p:nvSpPr>
            <p:spPr>
              <a:xfrm>
                <a:off x="7542792" y="5564062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Obtain Reconstructed Cost</a:t>
                </a:r>
              </a:p>
            </p:txBody>
          </p:sp>
          <p:sp>
            <p:nvSpPr>
              <p:cNvPr id="31" name="Arrow: Down 30">
                <a:extLst>
                  <a:ext uri="{FF2B5EF4-FFF2-40B4-BE49-F238E27FC236}">
                    <a16:creationId xmlns:a16="http://schemas.microsoft.com/office/drawing/2014/main" id="{86D60BE5-34DA-5714-968A-ED366B63194B}"/>
                  </a:ext>
                </a:extLst>
              </p:cNvPr>
              <p:cNvSpPr/>
              <p:nvPr/>
            </p:nvSpPr>
            <p:spPr>
              <a:xfrm>
                <a:off x="9032832" y="2100016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Arrow: Down 31">
                <a:extLst>
                  <a:ext uri="{FF2B5EF4-FFF2-40B4-BE49-F238E27FC236}">
                    <a16:creationId xmlns:a16="http://schemas.microsoft.com/office/drawing/2014/main" id="{B79B3B04-4E24-B57C-8ED2-330B8FB9A320}"/>
                  </a:ext>
                </a:extLst>
              </p:cNvPr>
              <p:cNvSpPr/>
              <p:nvPr/>
            </p:nvSpPr>
            <p:spPr>
              <a:xfrm>
                <a:off x="9032832" y="2987734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Arrow: Down 32">
                <a:extLst>
                  <a:ext uri="{FF2B5EF4-FFF2-40B4-BE49-F238E27FC236}">
                    <a16:creationId xmlns:a16="http://schemas.microsoft.com/office/drawing/2014/main" id="{28BF6402-8A9A-F1C4-8082-F6BD0288A0F5}"/>
                  </a:ext>
                </a:extLst>
              </p:cNvPr>
              <p:cNvSpPr/>
              <p:nvPr/>
            </p:nvSpPr>
            <p:spPr>
              <a:xfrm>
                <a:off x="9008639" y="3742386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CD4E76FE-9407-7D9B-E813-434E20414DC9}"/>
                  </a:ext>
                </a:extLst>
              </p:cNvPr>
              <p:cNvSpPr/>
              <p:nvPr/>
            </p:nvSpPr>
            <p:spPr>
              <a:xfrm>
                <a:off x="9008639" y="4519260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Arrow: Down 34">
                <a:extLst>
                  <a:ext uri="{FF2B5EF4-FFF2-40B4-BE49-F238E27FC236}">
                    <a16:creationId xmlns:a16="http://schemas.microsoft.com/office/drawing/2014/main" id="{B54DDD57-0D8C-5E99-7667-2144BE26F823}"/>
                  </a:ext>
                </a:extLst>
              </p:cNvPr>
              <p:cNvSpPr/>
              <p:nvPr/>
            </p:nvSpPr>
            <p:spPr>
              <a:xfrm>
                <a:off x="9008639" y="5342485"/>
                <a:ext cx="400670" cy="285338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4BF111-1866-B49F-5463-B83454E4029B}"/>
                </a:ext>
              </a:extLst>
            </p:cNvPr>
            <p:cNvSpPr txBox="1"/>
            <p:nvPr/>
          </p:nvSpPr>
          <p:spPr>
            <a:xfrm>
              <a:off x="7182001" y="920525"/>
              <a:ext cx="4102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Belief  Update Code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427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661EB-A32A-B85C-259F-92664D25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938" y="1125961"/>
            <a:ext cx="9248121" cy="1325563"/>
          </a:xfrm>
        </p:spPr>
        <p:txBody>
          <a:bodyPr/>
          <a:lstStyle/>
          <a:p>
            <a:pPr algn="ctr"/>
            <a:r>
              <a:rPr lang="en-US" dirty="0"/>
              <a:t>Let’s now discuss the implications of DR-FREE</a:t>
            </a:r>
          </a:p>
        </p:txBody>
      </p:sp>
      <p:pic>
        <p:nvPicPr>
          <p:cNvPr id="8" name="Content Placeholder 7" descr="A yellow circle with red and yellow text&#10;&#10;AI-generated content may be incorrect.">
            <a:extLst>
              <a:ext uri="{FF2B5EF4-FFF2-40B4-BE49-F238E27FC236}">
                <a16:creationId xmlns:a16="http://schemas.microsoft.com/office/drawing/2014/main" id="{A8D81618-56BD-87D8-5B08-53E42AE7C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52" y="4656917"/>
            <a:ext cx="1353095" cy="13530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D5AD-D18C-BA94-C105-CB4F8734A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541E-8EB6-4D3B-8B78-4DC0B67EBE3B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35C1D-63C7-EA84-3806-31207F92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70E1-37BF-A9D7-5370-15080DB9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27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7ABE31-D35A-A578-C1B6-5E8D03701121}"/>
              </a:ext>
            </a:extLst>
          </p:cNvPr>
          <p:cNvSpPr txBox="1">
            <a:spLocks/>
          </p:cNvSpPr>
          <p:nvPr/>
        </p:nvSpPr>
        <p:spPr>
          <a:xfrm>
            <a:off x="838200" y="28914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Code available at: 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hlinkClick r:id="rId3"/>
              </a:rPr>
              <a:t>https://tinyurl.com/yckdhmdt</a:t>
            </a:r>
            <a:endParaRPr lang="en-US" sz="2000" u="sng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pPr algn="ctr"/>
            <a:endParaRPr lang="en-US" sz="2000" u="sng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+mn-lt"/>
              </a:rPr>
              <a:t>hjesawada@unisa.it</a:t>
            </a:r>
          </a:p>
        </p:txBody>
      </p:sp>
    </p:spTree>
    <p:extLst>
      <p:ext uri="{BB962C8B-B14F-4D97-AF65-F5344CB8AC3E}">
        <p14:creationId xmlns:p14="http://schemas.microsoft.com/office/powerpoint/2010/main" val="2742461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F89B5-492D-23F8-9BB7-02990121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475FB-88A6-C6F1-D9D9-70A1917F4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-1" r="4394" b="38723"/>
          <a:stretch/>
        </p:blipFill>
        <p:spPr>
          <a:xfrm>
            <a:off x="2209800" y="833986"/>
            <a:ext cx="7322181" cy="541076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6879F-C5D6-4C88-F6B0-6FD7FE18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C6B2-4D43-48AD-8434-86CFEC48F2FB}" type="datetime1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B437C-F2D0-3E34-E94F-4705055E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26463-A3CC-E2DC-AF41-65FE2D4D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3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D9E11AC-CFDA-4CE7-50CB-37BB352FF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890" y="136525"/>
            <a:ext cx="9144000" cy="50763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j-lt"/>
              </a:rPr>
              <a:t>Resolution Engine</a:t>
            </a:r>
          </a:p>
        </p:txBody>
      </p:sp>
    </p:spTree>
    <p:extLst>
      <p:ext uri="{BB962C8B-B14F-4D97-AF65-F5344CB8AC3E}">
        <p14:creationId xmlns:p14="http://schemas.microsoft.com/office/powerpoint/2010/main" val="81373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D091-A5DA-6AE5-65B9-B6C1826D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00963-962C-DA50-E631-005A8547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B818B-6B1A-4F6C-A911-43F15FAF2052}" type="datetime1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74E64-5692-A9CE-55A6-E20E7251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12B2C-5E2F-4DF8-FCEF-6D6ACA08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4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150489B-85FC-72D8-F6BF-5C9B1F2AF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107"/>
            <a:ext cx="9144000" cy="50763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j-lt"/>
              </a:rPr>
              <a:t>Robot Experiments</a:t>
            </a:r>
          </a:p>
        </p:txBody>
      </p:sp>
      <p:pic>
        <p:nvPicPr>
          <p:cNvPr id="8" name="Picture 7" descr="A robot on a table&#10;&#10;AI-generated content may be incorrect.">
            <a:extLst>
              <a:ext uri="{FF2B5EF4-FFF2-40B4-BE49-F238E27FC236}">
                <a16:creationId xmlns:a16="http://schemas.microsoft.com/office/drawing/2014/main" id="{92FE6D64-74C5-2462-0E96-E8EDB02B4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30" y="634771"/>
            <a:ext cx="4774115" cy="2483803"/>
          </a:xfrm>
          <a:prstGeom prst="rect">
            <a:avLst/>
          </a:prstGeom>
        </p:spPr>
      </p:pic>
      <p:pic>
        <p:nvPicPr>
          <p:cNvPr id="10" name="Picture 9" descr="A red rectangular object on a white surface&#10;&#10;AI-generated content may be incorrect.">
            <a:extLst>
              <a:ext uri="{FF2B5EF4-FFF2-40B4-BE49-F238E27FC236}">
                <a16:creationId xmlns:a16="http://schemas.microsoft.com/office/drawing/2014/main" id="{78EF4B81-6666-B5AB-DA43-09F6A8E71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30" y="3324940"/>
            <a:ext cx="4733132" cy="3031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08C83B-20F3-EF59-4090-22D37E09A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-1" r="4394" b="38723"/>
          <a:stretch/>
        </p:blipFill>
        <p:spPr>
          <a:xfrm>
            <a:off x="0" y="1321047"/>
            <a:ext cx="6372879" cy="470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5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B0FC1-166A-AB4B-3DBF-C0ED7BFA7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99A4DB-620D-4FA6-0397-1EA10AF0A8E8}"/>
              </a:ext>
            </a:extLst>
          </p:cNvPr>
          <p:cNvGrpSpPr/>
          <p:nvPr/>
        </p:nvGrpSpPr>
        <p:grpSpPr>
          <a:xfrm>
            <a:off x="6781123" y="771589"/>
            <a:ext cx="4866426" cy="5518732"/>
            <a:chOff x="6781123" y="771589"/>
            <a:chExt cx="4866426" cy="55187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AD252C-496B-2BA9-0977-E97F0FE514C9}"/>
                </a:ext>
              </a:extLst>
            </p:cNvPr>
            <p:cNvSpPr/>
            <p:nvPr/>
          </p:nvSpPr>
          <p:spPr>
            <a:xfrm>
              <a:off x="6781123" y="771589"/>
              <a:ext cx="4866426" cy="55187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AF935AE-5F3E-DBE9-75C4-DE2454CFE185}"/>
                </a:ext>
              </a:extLst>
            </p:cNvPr>
            <p:cNvGrpSpPr/>
            <p:nvPr/>
          </p:nvGrpSpPr>
          <p:grpSpPr>
            <a:xfrm>
              <a:off x="7542792" y="1512048"/>
              <a:ext cx="3380750" cy="4500190"/>
              <a:chOff x="7542792" y="1512048"/>
              <a:chExt cx="3380750" cy="450019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9FAC1B6-A1CF-C33D-044D-8D26C011D9FB}"/>
                  </a:ext>
                </a:extLst>
              </p:cNvPr>
              <p:cNvSpPr/>
              <p:nvPr/>
            </p:nvSpPr>
            <p:spPr>
              <a:xfrm>
                <a:off x="7566985" y="1512048"/>
                <a:ext cx="3332365" cy="587968"/>
              </a:xfrm>
              <a:prstGeom prst="roundRect">
                <a:avLst>
                  <a:gd name="adj" fmla="val 1764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Define Global Variables and Action Space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035E7CF-4193-DB48-2ECF-3F4850E040F8}"/>
                  </a:ext>
                </a:extLst>
              </p:cNvPr>
              <p:cNvSpPr/>
              <p:nvPr/>
            </p:nvSpPr>
            <p:spPr>
              <a:xfrm>
                <a:off x="7566985" y="2498241"/>
                <a:ext cx="3332365" cy="4779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Load Trained Dynamics Model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F4C7134-DA0B-AC45-8F4A-1D8C7A71A6E0}"/>
                  </a:ext>
                </a:extLst>
              </p:cNvPr>
              <p:cNvSpPr/>
              <p:nvPr/>
            </p:nvSpPr>
            <p:spPr>
              <a:xfrm>
                <a:off x="7542793" y="3374429"/>
                <a:ext cx="3380749" cy="3679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Define Cost Function and Features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ADC69B8-B2A0-8EFC-D7FD-FAE82D20C8D4}"/>
                  </a:ext>
                </a:extLst>
              </p:cNvPr>
              <p:cNvSpPr/>
              <p:nvPr/>
            </p:nvSpPr>
            <p:spPr>
              <a:xfrm>
                <a:off x="7542793" y="4094259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Policy Computation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DA53535-0398-3935-C568-F6E9C42DF755}"/>
                  </a:ext>
                </a:extLst>
              </p:cNvPr>
              <p:cNvSpPr/>
              <p:nvPr/>
            </p:nvSpPr>
            <p:spPr>
              <a:xfrm>
                <a:off x="7542792" y="4894309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Robot Routing Task and Visualization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3FD32C2-8D11-612F-6A68-47658B3D360D}"/>
                  </a:ext>
                </a:extLst>
              </p:cNvPr>
              <p:cNvSpPr/>
              <p:nvPr/>
            </p:nvSpPr>
            <p:spPr>
              <a:xfrm>
                <a:off x="7542792" y="5564062"/>
                <a:ext cx="3332365" cy="448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Store state input data</a:t>
                </a:r>
              </a:p>
            </p:txBody>
          </p:sp>
          <p:sp>
            <p:nvSpPr>
              <p:cNvPr id="33" name="Arrow: Down 32">
                <a:extLst>
                  <a:ext uri="{FF2B5EF4-FFF2-40B4-BE49-F238E27FC236}">
                    <a16:creationId xmlns:a16="http://schemas.microsoft.com/office/drawing/2014/main" id="{ED550BB7-684E-BD94-C8CB-35F0E06AD69A}"/>
                  </a:ext>
                </a:extLst>
              </p:cNvPr>
              <p:cNvSpPr/>
              <p:nvPr/>
            </p:nvSpPr>
            <p:spPr>
              <a:xfrm>
                <a:off x="9032832" y="2100016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E10BEC58-8C68-70EC-E4C5-50722610F291}"/>
                  </a:ext>
                </a:extLst>
              </p:cNvPr>
              <p:cNvSpPr/>
              <p:nvPr/>
            </p:nvSpPr>
            <p:spPr>
              <a:xfrm>
                <a:off x="9032832" y="2987734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Arrow: Down 34">
                <a:extLst>
                  <a:ext uri="{FF2B5EF4-FFF2-40B4-BE49-F238E27FC236}">
                    <a16:creationId xmlns:a16="http://schemas.microsoft.com/office/drawing/2014/main" id="{DC958D2C-08E6-81C4-3830-365DCDAF52C7}"/>
                  </a:ext>
                </a:extLst>
              </p:cNvPr>
              <p:cNvSpPr/>
              <p:nvPr/>
            </p:nvSpPr>
            <p:spPr>
              <a:xfrm>
                <a:off x="9008639" y="3742386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Arrow: Down 35">
                <a:extLst>
                  <a:ext uri="{FF2B5EF4-FFF2-40B4-BE49-F238E27FC236}">
                    <a16:creationId xmlns:a16="http://schemas.microsoft.com/office/drawing/2014/main" id="{4266A188-A198-8CC1-1C2C-50116FE6200F}"/>
                  </a:ext>
                </a:extLst>
              </p:cNvPr>
              <p:cNvSpPr/>
              <p:nvPr/>
            </p:nvSpPr>
            <p:spPr>
              <a:xfrm>
                <a:off x="9008639" y="4519260"/>
                <a:ext cx="400670" cy="398225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Arrow: Down 36">
                <a:extLst>
                  <a:ext uri="{FF2B5EF4-FFF2-40B4-BE49-F238E27FC236}">
                    <a16:creationId xmlns:a16="http://schemas.microsoft.com/office/drawing/2014/main" id="{7D1EE709-4600-563A-35DF-678265724D67}"/>
                  </a:ext>
                </a:extLst>
              </p:cNvPr>
              <p:cNvSpPr/>
              <p:nvPr/>
            </p:nvSpPr>
            <p:spPr>
              <a:xfrm>
                <a:off x="9008639" y="5307416"/>
                <a:ext cx="400670" cy="320407"/>
              </a:xfrm>
              <a:prstGeom prst="downArrow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21FBF7-E223-DD75-B116-9CA8F29BCBF1}"/>
                </a:ext>
              </a:extLst>
            </p:cNvPr>
            <p:cNvSpPr txBox="1"/>
            <p:nvPr/>
          </p:nvSpPr>
          <p:spPr>
            <a:xfrm>
              <a:off x="7182001" y="920525"/>
              <a:ext cx="4102330" cy="333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Robot Routing Simulation Code Structure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9D7DA-CE78-6268-66CA-DB9F1E9A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B818B-6B1A-4F6C-A911-43F15FAF2052}" type="datetime1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1E792-4203-BC40-1A12-A2CF3934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1A85F-0BDA-56B3-4762-9C130FB6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5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61458B-8910-9BEE-CC93-FE7A4B524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107"/>
            <a:ext cx="9144000" cy="50763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j-lt"/>
              </a:rPr>
              <a:t>Robot Experiments Code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EEB91-2367-CE4E-5E5C-62B6A5E5A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-1" r="4394" b="38723"/>
          <a:stretch/>
        </p:blipFill>
        <p:spPr>
          <a:xfrm>
            <a:off x="80348" y="1366808"/>
            <a:ext cx="6349453" cy="46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2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6C24-F008-F936-DF32-A16C0565D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F7366A1-EB54-3B3C-9FDD-6BB687F0C9D6}"/>
              </a:ext>
            </a:extLst>
          </p:cNvPr>
          <p:cNvSpPr/>
          <p:nvPr/>
        </p:nvSpPr>
        <p:spPr>
          <a:xfrm>
            <a:off x="6781123" y="771589"/>
            <a:ext cx="4866426" cy="55187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EA030C-BE8D-3FE9-99EB-D6B181DD2617}"/>
              </a:ext>
            </a:extLst>
          </p:cNvPr>
          <p:cNvSpPr/>
          <p:nvPr/>
        </p:nvSpPr>
        <p:spPr>
          <a:xfrm>
            <a:off x="7566985" y="1512048"/>
            <a:ext cx="3332365" cy="587968"/>
          </a:xfrm>
          <a:prstGeom prst="roundRect">
            <a:avLst>
              <a:gd name="adj" fmla="val 176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Global Variables and Action Space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9F2E47C-E927-3CCF-E4FB-F50FB7F0BF54}"/>
              </a:ext>
            </a:extLst>
          </p:cNvPr>
          <p:cNvSpPr/>
          <p:nvPr/>
        </p:nvSpPr>
        <p:spPr>
          <a:xfrm>
            <a:off x="7566985" y="2498241"/>
            <a:ext cx="3332365" cy="4779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 Trained Dynamics Model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2C4DE53-1710-3223-5EE7-5F921CE0C48D}"/>
              </a:ext>
            </a:extLst>
          </p:cNvPr>
          <p:cNvSpPr/>
          <p:nvPr/>
        </p:nvSpPr>
        <p:spPr>
          <a:xfrm>
            <a:off x="7542793" y="3374429"/>
            <a:ext cx="3380749" cy="3679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Cost Function and Features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E5B74D1-31A0-FAD7-F5CE-C6BD33EE9550}"/>
              </a:ext>
            </a:extLst>
          </p:cNvPr>
          <p:cNvSpPr/>
          <p:nvPr/>
        </p:nvSpPr>
        <p:spPr>
          <a:xfrm>
            <a:off x="7542793" y="4094259"/>
            <a:ext cx="3332365" cy="448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Policy Computation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6BF5272-FA21-A85A-17A0-0C50AB118BE2}"/>
              </a:ext>
            </a:extLst>
          </p:cNvPr>
          <p:cNvSpPr/>
          <p:nvPr/>
        </p:nvSpPr>
        <p:spPr>
          <a:xfrm>
            <a:off x="7542792" y="4894309"/>
            <a:ext cx="3332365" cy="448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Robot Routing Task and Visualization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6D812D4-AF75-FBD5-0C0C-5CF36807900A}"/>
              </a:ext>
            </a:extLst>
          </p:cNvPr>
          <p:cNvSpPr/>
          <p:nvPr/>
        </p:nvSpPr>
        <p:spPr>
          <a:xfrm>
            <a:off x="7542792" y="5564062"/>
            <a:ext cx="3332365" cy="448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state input data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247AE1D-A170-36D4-A3FA-B1B924B483FB}"/>
              </a:ext>
            </a:extLst>
          </p:cNvPr>
          <p:cNvSpPr/>
          <p:nvPr/>
        </p:nvSpPr>
        <p:spPr>
          <a:xfrm>
            <a:off x="9032832" y="2100016"/>
            <a:ext cx="400670" cy="398225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0BFDD1E-BDF8-7CB4-96A8-B95A8E23E86A}"/>
              </a:ext>
            </a:extLst>
          </p:cNvPr>
          <p:cNvSpPr/>
          <p:nvPr/>
        </p:nvSpPr>
        <p:spPr>
          <a:xfrm>
            <a:off x="9032832" y="2987734"/>
            <a:ext cx="400670" cy="398225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55A8B75-6818-E542-D6BA-0DA6CCAEABC7}"/>
              </a:ext>
            </a:extLst>
          </p:cNvPr>
          <p:cNvSpPr/>
          <p:nvPr/>
        </p:nvSpPr>
        <p:spPr>
          <a:xfrm>
            <a:off x="9008639" y="3742386"/>
            <a:ext cx="400670" cy="398225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E4EE11E0-937C-A8BA-4B5A-BC062CFA649A}"/>
              </a:ext>
            </a:extLst>
          </p:cNvPr>
          <p:cNvSpPr/>
          <p:nvPr/>
        </p:nvSpPr>
        <p:spPr>
          <a:xfrm>
            <a:off x="9008639" y="4519260"/>
            <a:ext cx="400670" cy="398225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4DD2F8B5-FB46-9148-5E80-76A1D3001B68}"/>
              </a:ext>
            </a:extLst>
          </p:cNvPr>
          <p:cNvSpPr/>
          <p:nvPr/>
        </p:nvSpPr>
        <p:spPr>
          <a:xfrm>
            <a:off x="9008639" y="5307416"/>
            <a:ext cx="400670" cy="32040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5312F4-EBBD-8AAC-6D9A-127D4607690C}"/>
              </a:ext>
            </a:extLst>
          </p:cNvPr>
          <p:cNvSpPr txBox="1"/>
          <p:nvPr/>
        </p:nvSpPr>
        <p:spPr>
          <a:xfrm>
            <a:off x="7182001" y="920525"/>
            <a:ext cx="4102330" cy="33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Robot Routing Simulation Code Structure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0CE9E-46B5-1CFC-EB01-C61278EC0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B818B-6B1A-4F6C-A911-43F15FAF2052}" type="datetime1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8CB27-32FD-A90C-610D-1EB1BB82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0B09B-7DB0-0A3B-68FF-57F2A10E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675746-0053-3082-9F71-7C16487C7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-1" r="4394" b="38723"/>
          <a:stretch/>
        </p:blipFill>
        <p:spPr>
          <a:xfrm>
            <a:off x="80348" y="1366808"/>
            <a:ext cx="6349453" cy="4691966"/>
          </a:xfrm>
          <a:prstGeom prst="rect">
            <a:avLst/>
          </a:prstGeom>
        </p:spPr>
      </p:pic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4441A95-0382-9305-DD34-E1414A4B7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8" y="920525"/>
            <a:ext cx="6094292" cy="536979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D44FFED-BD46-ABDE-4B42-715589E875E7}"/>
              </a:ext>
            </a:extLst>
          </p:cNvPr>
          <p:cNvSpPr txBox="1">
            <a:spLocks/>
          </p:cNvSpPr>
          <p:nvPr/>
        </p:nvSpPr>
        <p:spPr>
          <a:xfrm>
            <a:off x="1524000" y="136525"/>
            <a:ext cx="9144000" cy="507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+mj-lt"/>
              </a:rPr>
              <a:t>Robot Experiments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206021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4A30D-409E-C1D4-EF76-97645F7A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263E3EA-F311-C3A9-B752-3425A9EFF6D2}"/>
              </a:ext>
            </a:extLst>
          </p:cNvPr>
          <p:cNvSpPr/>
          <p:nvPr/>
        </p:nvSpPr>
        <p:spPr>
          <a:xfrm>
            <a:off x="6781123" y="771589"/>
            <a:ext cx="4866426" cy="55187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63C32B7-EC11-17FD-8729-AF38B563E0DE}"/>
              </a:ext>
            </a:extLst>
          </p:cNvPr>
          <p:cNvSpPr/>
          <p:nvPr/>
        </p:nvSpPr>
        <p:spPr>
          <a:xfrm>
            <a:off x="7566985" y="1512048"/>
            <a:ext cx="3332365" cy="587968"/>
          </a:xfrm>
          <a:prstGeom prst="roundRect">
            <a:avLst>
              <a:gd name="adj" fmla="val 176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Global Variables and Action Space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82F353B-4857-1E85-4F8F-FBF3604169EF}"/>
              </a:ext>
            </a:extLst>
          </p:cNvPr>
          <p:cNvSpPr/>
          <p:nvPr/>
        </p:nvSpPr>
        <p:spPr>
          <a:xfrm>
            <a:off x="7566985" y="2498241"/>
            <a:ext cx="3332365" cy="4779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 Trained Dynamics Model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CB114-62C8-CE05-FCE4-BC817C4E116A}"/>
              </a:ext>
            </a:extLst>
          </p:cNvPr>
          <p:cNvSpPr/>
          <p:nvPr/>
        </p:nvSpPr>
        <p:spPr>
          <a:xfrm>
            <a:off x="7542793" y="3374429"/>
            <a:ext cx="3380749" cy="3679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Cost Function and Features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E7B0EE-C9F4-4621-7D66-FCB15C285393}"/>
              </a:ext>
            </a:extLst>
          </p:cNvPr>
          <p:cNvSpPr/>
          <p:nvPr/>
        </p:nvSpPr>
        <p:spPr>
          <a:xfrm>
            <a:off x="7542793" y="4094259"/>
            <a:ext cx="3332365" cy="448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Policy Computation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ABE9517-E6DD-87E6-1066-2CC22B319EFD}"/>
              </a:ext>
            </a:extLst>
          </p:cNvPr>
          <p:cNvSpPr/>
          <p:nvPr/>
        </p:nvSpPr>
        <p:spPr>
          <a:xfrm>
            <a:off x="7542792" y="4894309"/>
            <a:ext cx="3332365" cy="448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Robot Routing Task and Visualization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6729EFB-7BA9-984B-E778-45D45503CEA5}"/>
              </a:ext>
            </a:extLst>
          </p:cNvPr>
          <p:cNvSpPr/>
          <p:nvPr/>
        </p:nvSpPr>
        <p:spPr>
          <a:xfrm>
            <a:off x="7542792" y="5564062"/>
            <a:ext cx="3332365" cy="448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state input data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F1FD86F5-F17A-429C-5E65-2836DAD50A2E}"/>
              </a:ext>
            </a:extLst>
          </p:cNvPr>
          <p:cNvSpPr/>
          <p:nvPr/>
        </p:nvSpPr>
        <p:spPr>
          <a:xfrm>
            <a:off x="9032832" y="2100016"/>
            <a:ext cx="400670" cy="398225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5D8356C-14DE-87D0-A9B5-9DE40EE42105}"/>
              </a:ext>
            </a:extLst>
          </p:cNvPr>
          <p:cNvSpPr/>
          <p:nvPr/>
        </p:nvSpPr>
        <p:spPr>
          <a:xfrm>
            <a:off x="9032832" y="2987734"/>
            <a:ext cx="400670" cy="398225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705A321-6BD4-06AF-8E02-7D462BC9175B}"/>
              </a:ext>
            </a:extLst>
          </p:cNvPr>
          <p:cNvSpPr/>
          <p:nvPr/>
        </p:nvSpPr>
        <p:spPr>
          <a:xfrm>
            <a:off x="9008639" y="3742386"/>
            <a:ext cx="400670" cy="398225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B361582-771F-3BE5-6DF3-B7FDDAA01EF1}"/>
              </a:ext>
            </a:extLst>
          </p:cNvPr>
          <p:cNvSpPr/>
          <p:nvPr/>
        </p:nvSpPr>
        <p:spPr>
          <a:xfrm>
            <a:off x="9008639" y="4519260"/>
            <a:ext cx="400670" cy="398225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3B129DAE-0243-F1C7-49E1-F544DB0807F6}"/>
              </a:ext>
            </a:extLst>
          </p:cNvPr>
          <p:cNvSpPr/>
          <p:nvPr/>
        </p:nvSpPr>
        <p:spPr>
          <a:xfrm>
            <a:off x="9008639" y="5307416"/>
            <a:ext cx="400670" cy="32040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F59131-0478-D9EC-D847-6C7AAEDC080C}"/>
              </a:ext>
            </a:extLst>
          </p:cNvPr>
          <p:cNvSpPr txBox="1"/>
          <p:nvPr/>
        </p:nvSpPr>
        <p:spPr>
          <a:xfrm>
            <a:off x="7182001" y="920525"/>
            <a:ext cx="4102330" cy="33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Robot Routing Simulation Code Structure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0F045B-7C03-0421-EEB8-3E0B27EC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B818B-6B1A-4F6C-A911-43F15FAF2052}" type="datetime1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3DCFF-B27F-72D8-F133-4E7775D7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8BB0-93D0-D852-DA95-4550575C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8EF0E-B688-12FF-2837-D8456160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-1" r="4394" b="38723"/>
          <a:stretch/>
        </p:blipFill>
        <p:spPr>
          <a:xfrm>
            <a:off x="80348" y="1366808"/>
            <a:ext cx="6349453" cy="469196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0D41087-164E-B643-CC0C-2C900DD6A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3389"/>
            <a:ext cx="9144000" cy="50763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j-lt"/>
              </a:rPr>
              <a:t>Robot Experiments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362443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ED87-DF75-E82E-B057-5EF1A4625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42A5CB-31A2-A614-4198-1E8072E24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7" r="10495" b="85534"/>
          <a:stretch/>
        </p:blipFill>
        <p:spPr>
          <a:xfrm>
            <a:off x="172199" y="2214797"/>
            <a:ext cx="6777432" cy="15077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6962E2-6C43-15E7-7648-0EAF7AE82AAA}"/>
              </a:ext>
            </a:extLst>
          </p:cNvPr>
          <p:cNvSpPr/>
          <p:nvPr/>
        </p:nvSpPr>
        <p:spPr>
          <a:xfrm>
            <a:off x="6894097" y="364749"/>
            <a:ext cx="4961031" cy="59916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05700-D522-FAFF-5219-68A51FB193D5}"/>
              </a:ext>
            </a:extLst>
          </p:cNvPr>
          <p:cNvSpPr/>
          <p:nvPr/>
        </p:nvSpPr>
        <p:spPr>
          <a:xfrm>
            <a:off x="7700704" y="1255167"/>
            <a:ext cx="3397148" cy="638347"/>
          </a:xfrm>
          <a:prstGeom prst="roundRect">
            <a:avLst>
              <a:gd name="adj" fmla="val 176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Global Variables and Action Space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0603E7-D113-35C6-74D6-27EC8ECB2C9F}"/>
              </a:ext>
            </a:extLst>
          </p:cNvPr>
          <p:cNvSpPr/>
          <p:nvPr/>
        </p:nvSpPr>
        <p:spPr>
          <a:xfrm>
            <a:off x="7700704" y="2325861"/>
            <a:ext cx="3397148" cy="51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 Trained Dynamics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BAB2D4-C076-55A6-53C8-C090DAA96FDC}"/>
              </a:ext>
            </a:extLst>
          </p:cNvPr>
          <p:cNvSpPr/>
          <p:nvPr/>
        </p:nvSpPr>
        <p:spPr>
          <a:xfrm>
            <a:off x="7676041" y="3277125"/>
            <a:ext cx="3446472" cy="399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Define Cost Function and Features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23FC1B-6CDF-FA0C-048A-875D59F63C41}"/>
              </a:ext>
            </a:extLst>
          </p:cNvPr>
          <p:cNvSpPr/>
          <p:nvPr/>
        </p:nvSpPr>
        <p:spPr>
          <a:xfrm>
            <a:off x="7676041" y="4058634"/>
            <a:ext cx="3397148" cy="486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Policy Computation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0297A1-96CB-8F98-29D9-A942485F3A4A}"/>
              </a:ext>
            </a:extLst>
          </p:cNvPr>
          <p:cNvSpPr/>
          <p:nvPr/>
        </p:nvSpPr>
        <p:spPr>
          <a:xfrm>
            <a:off x="7676040" y="4927235"/>
            <a:ext cx="3397148" cy="486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Robot Routing Task and Visualization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AF3F8B-421A-920A-BFBD-A238EE9BAF47}"/>
              </a:ext>
            </a:extLst>
          </p:cNvPr>
          <p:cNvSpPr/>
          <p:nvPr/>
        </p:nvSpPr>
        <p:spPr>
          <a:xfrm>
            <a:off x="7676040" y="5654375"/>
            <a:ext cx="3397148" cy="4865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Store state input data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004EBFF-4145-FE1D-616B-0568F5DC5F4F}"/>
              </a:ext>
            </a:extLst>
          </p:cNvPr>
          <p:cNvSpPr/>
          <p:nvPr/>
        </p:nvSpPr>
        <p:spPr>
          <a:xfrm>
            <a:off x="9195047" y="1893514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A13FDAC-1B7B-AB74-84CB-237FE30D42A5}"/>
              </a:ext>
            </a:extLst>
          </p:cNvPr>
          <p:cNvSpPr/>
          <p:nvPr/>
        </p:nvSpPr>
        <p:spPr>
          <a:xfrm>
            <a:off x="9195047" y="2857297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6F99ECB-8A80-8E30-62C4-F87B59C12F27}"/>
              </a:ext>
            </a:extLst>
          </p:cNvPr>
          <p:cNvSpPr/>
          <p:nvPr/>
        </p:nvSpPr>
        <p:spPr>
          <a:xfrm>
            <a:off x="9170384" y="3676610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D09A94F-AB9A-549D-65E5-0222A35AB1CC}"/>
              </a:ext>
            </a:extLst>
          </p:cNvPr>
          <p:cNvSpPr/>
          <p:nvPr/>
        </p:nvSpPr>
        <p:spPr>
          <a:xfrm>
            <a:off x="9170384" y="4520050"/>
            <a:ext cx="408459" cy="43234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D097C0E-1031-F649-CBC8-330FE8A1D901}"/>
              </a:ext>
            </a:extLst>
          </p:cNvPr>
          <p:cNvSpPr/>
          <p:nvPr/>
        </p:nvSpPr>
        <p:spPr>
          <a:xfrm>
            <a:off x="9170384" y="5375739"/>
            <a:ext cx="408459" cy="347861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BF9FD-A657-30F6-4D58-21AE0C6041C5}"/>
              </a:ext>
            </a:extLst>
          </p:cNvPr>
          <p:cNvSpPr txBox="1"/>
          <p:nvPr/>
        </p:nvSpPr>
        <p:spPr>
          <a:xfrm>
            <a:off x="7308235" y="612960"/>
            <a:ext cx="418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Robot Routing Simulation Code Structure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D55410B-B056-317D-A382-A6F52AD7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A431-1002-4BE4-B089-C00BE9F33D52}" type="datetime1">
              <a:rPr lang="en-US" smtClean="0"/>
              <a:t>4/28/2025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2FD9DD0-8FF4-CDAE-38FC-11B3CD54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A3C83E7-242B-A50A-BA27-FAE1C8A8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8</a:t>
            </a:fld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BD745CE-B906-3F68-FA0F-7BBBDACCE8E2}"/>
              </a:ext>
            </a:extLst>
          </p:cNvPr>
          <p:cNvSpPr/>
          <p:nvPr/>
        </p:nvSpPr>
        <p:spPr>
          <a:xfrm>
            <a:off x="4585960" y="2956094"/>
            <a:ext cx="1172903" cy="47290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D52567-A954-882E-C3FB-85A8DB780E9F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3942349" y="3429000"/>
            <a:ext cx="1230063" cy="8842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6012E667-700F-57D3-2B70-24112DDEE8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6854569"/>
                  </p:ext>
                </p:extLst>
              </p:nvPr>
            </p:nvGraphicFramePr>
            <p:xfrm>
              <a:off x="2260956" y="4348340"/>
              <a:ext cx="3048000" cy="1714500"/>
            </p:xfrm>
            <a:graphic>
              <a:graphicData uri="http://schemas.microsoft.com/office/powerpoint/2016/slidezoom">
                <pslz:sldZm>
                  <pslz:sldZmObj sldId="270" cId="3793790797">
                    <pslz:zmPr id="{EBB82598-1C91-4287-A9DF-D9A56D17F88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012E667-700F-57D3-2B70-24112DDEE8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0956" y="4348340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04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BAE2C-5F57-8EC6-BE20-A7868F95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6A1089-B807-9EA2-233D-94A98341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1212-D0AD-4B1D-8B56-6A56AA5C6167}" type="datetime1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F3484-5796-F8A4-DD17-72B54661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Robust Decision Making Via Free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19707-ACC4-9546-D0DB-B88FB256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53D87-A5DF-4126-98EE-F7D43405ACDB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5A3DCB-9160-EA04-E527-8F3BC18E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358" y="2039349"/>
            <a:ext cx="4626073" cy="2779301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B921DBB-02E1-FD50-BB98-9C3D855CB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6" y="614269"/>
            <a:ext cx="6782747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9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  <wetp:taskpane dockstate="right" visibility="0" width="525" row="7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A4B7908-A4FE-41A3-B7FD-85348DC9AD8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A0B93C7-D273-464B-9713-2877F7804BAA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4953</TotalTime>
  <Words>706</Words>
  <Application>Microsoft Office PowerPoint</Application>
  <PresentationFormat>Widescreen</PresentationFormat>
  <Paragraphs>195</Paragraphs>
  <Slides>27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Office Theme</vt:lpstr>
      <vt:lpstr>Robust Decision Making Via Free Energy Minimization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Let’s now discuss the implications of DR-FREE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Hozefa Jesawada</dc:creator>
  <cp:lastModifiedBy>Hozefa Jesawada</cp:lastModifiedBy>
  <cp:revision>41</cp:revision>
  <dcterms:created xsi:type="dcterms:W3CDTF">2025-04-06T19:19:18Z</dcterms:created>
  <dcterms:modified xsi:type="dcterms:W3CDTF">2025-04-28T15:12:18Z</dcterms:modified>
</cp:coreProperties>
</file>